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7" r:id="rId2"/>
    <p:sldId id="294" r:id="rId3"/>
    <p:sldId id="280" r:id="rId4"/>
    <p:sldId id="298" r:id="rId5"/>
    <p:sldId id="296" r:id="rId6"/>
    <p:sldId id="297" r:id="rId7"/>
    <p:sldId id="300" r:id="rId8"/>
    <p:sldId id="299" r:id="rId9"/>
    <p:sldId id="323" r:id="rId10"/>
    <p:sldId id="314" r:id="rId11"/>
    <p:sldId id="324" r:id="rId12"/>
    <p:sldId id="326" r:id="rId13"/>
    <p:sldId id="306" r:id="rId14"/>
    <p:sldId id="315" r:id="rId15"/>
    <p:sldId id="322" r:id="rId16"/>
    <p:sldId id="327" r:id="rId17"/>
    <p:sldId id="316" r:id="rId18"/>
    <p:sldId id="317" r:id="rId19"/>
    <p:sldId id="318" r:id="rId20"/>
    <p:sldId id="319" r:id="rId21"/>
    <p:sldId id="320" r:id="rId22"/>
    <p:sldId id="321" r:id="rId23"/>
    <p:sldId id="313" r:id="rId24"/>
    <p:sldId id="290"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charset="0"/>
      </a:defRPr>
    </a:lvl1pPr>
    <a:lvl2pPr marL="457200" algn="l" rtl="0" fontAlgn="base">
      <a:spcBef>
        <a:spcPct val="0"/>
      </a:spcBef>
      <a:spcAft>
        <a:spcPct val="0"/>
      </a:spcAft>
      <a:defRPr kern="1200">
        <a:solidFill>
          <a:schemeClr val="tx1"/>
        </a:solidFill>
        <a:latin typeface="Century Schoolbook" pitchFamily="18" charset="0"/>
        <a:ea typeface="+mn-ea"/>
        <a:cs typeface="Arial" charset="0"/>
      </a:defRPr>
    </a:lvl2pPr>
    <a:lvl3pPr marL="914400" algn="l" rtl="0" fontAlgn="base">
      <a:spcBef>
        <a:spcPct val="0"/>
      </a:spcBef>
      <a:spcAft>
        <a:spcPct val="0"/>
      </a:spcAft>
      <a:defRPr kern="1200">
        <a:solidFill>
          <a:schemeClr val="tx1"/>
        </a:solidFill>
        <a:latin typeface="Century Schoolbook" pitchFamily="18" charset="0"/>
        <a:ea typeface="+mn-ea"/>
        <a:cs typeface="Arial" charset="0"/>
      </a:defRPr>
    </a:lvl3pPr>
    <a:lvl4pPr marL="1371600" algn="l" rtl="0" fontAlgn="base">
      <a:spcBef>
        <a:spcPct val="0"/>
      </a:spcBef>
      <a:spcAft>
        <a:spcPct val="0"/>
      </a:spcAft>
      <a:defRPr kern="1200">
        <a:solidFill>
          <a:schemeClr val="tx1"/>
        </a:solidFill>
        <a:latin typeface="Century Schoolbook" pitchFamily="18" charset="0"/>
        <a:ea typeface="+mn-ea"/>
        <a:cs typeface="Arial" charset="0"/>
      </a:defRPr>
    </a:lvl4pPr>
    <a:lvl5pPr marL="1828800" algn="l" rtl="0" fontAlgn="base">
      <a:spcBef>
        <a:spcPct val="0"/>
      </a:spcBef>
      <a:spcAft>
        <a:spcPct val="0"/>
      </a:spcAft>
      <a:defRPr kern="1200">
        <a:solidFill>
          <a:schemeClr val="tx1"/>
        </a:solidFill>
        <a:latin typeface="Century Schoolbook" pitchFamily="18" charset="0"/>
        <a:ea typeface="+mn-ea"/>
        <a:cs typeface="Arial" charset="0"/>
      </a:defRPr>
    </a:lvl5pPr>
    <a:lvl6pPr marL="2286000" algn="l" defTabSz="914400" rtl="0" eaLnBrk="1" latinLnBrk="0" hangingPunct="1">
      <a:defRPr kern="1200">
        <a:solidFill>
          <a:schemeClr val="tx1"/>
        </a:solidFill>
        <a:latin typeface="Century Schoolbook" pitchFamily="18" charset="0"/>
        <a:ea typeface="+mn-ea"/>
        <a:cs typeface="Arial" charset="0"/>
      </a:defRPr>
    </a:lvl6pPr>
    <a:lvl7pPr marL="2743200" algn="l" defTabSz="914400" rtl="0" eaLnBrk="1" latinLnBrk="0" hangingPunct="1">
      <a:defRPr kern="1200">
        <a:solidFill>
          <a:schemeClr val="tx1"/>
        </a:solidFill>
        <a:latin typeface="Century Schoolbook" pitchFamily="18" charset="0"/>
        <a:ea typeface="+mn-ea"/>
        <a:cs typeface="Arial" charset="0"/>
      </a:defRPr>
    </a:lvl7pPr>
    <a:lvl8pPr marL="3200400" algn="l" defTabSz="914400" rtl="0" eaLnBrk="1" latinLnBrk="0" hangingPunct="1">
      <a:defRPr kern="1200">
        <a:solidFill>
          <a:schemeClr val="tx1"/>
        </a:solidFill>
        <a:latin typeface="Century Schoolbook" pitchFamily="18" charset="0"/>
        <a:ea typeface="+mn-ea"/>
        <a:cs typeface="Arial" charset="0"/>
      </a:defRPr>
    </a:lvl8pPr>
    <a:lvl9pPr marL="3657600" algn="l" defTabSz="914400" rtl="0" eaLnBrk="1" latinLnBrk="0" hangingPunct="1">
      <a:defRPr kern="1200">
        <a:solidFill>
          <a:schemeClr val="tx1"/>
        </a:solidFill>
        <a:latin typeface="Century Schoolbook"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FF0000"/>
    <a:srgbClr val="33CCFF"/>
    <a:srgbClr val="E80606"/>
    <a:srgbClr val="3D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1" autoAdjust="0"/>
    <p:restoredTop sz="94624" autoAdjust="0"/>
  </p:normalViewPr>
  <p:slideViewPr>
    <p:cSldViewPr>
      <p:cViewPr varScale="1">
        <p:scale>
          <a:sx n="70" d="100"/>
          <a:sy n="70" d="100"/>
        </p:scale>
        <p:origin x="-64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D6AEF5-18CE-4767-B803-8245186F7E39}" type="datetimeFigureOut">
              <a:rPr lang="en-US"/>
              <a:pPr>
                <a:defRPr/>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99DED8-F1A2-4B7D-8605-929AF519F61A}" type="slidenum">
              <a:rPr lang="en-US"/>
              <a:pPr>
                <a:defRPr/>
              </a:pPr>
              <a:t>‹#›</a:t>
            </a:fld>
            <a:endParaRPr lang="en-US"/>
          </a:p>
        </p:txBody>
      </p:sp>
    </p:spTree>
    <p:extLst>
      <p:ext uri="{BB962C8B-B14F-4D97-AF65-F5344CB8AC3E}">
        <p14:creationId xmlns:p14="http://schemas.microsoft.com/office/powerpoint/2010/main" val="1321477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99DED8-F1A2-4B7D-8605-929AF519F61A}" type="slidenum">
              <a:rPr lang="en-US" smtClean="0"/>
              <a:pPr>
                <a:defRPr/>
              </a:pPr>
              <a:t>15</a:t>
            </a:fld>
            <a:endParaRPr lang="en-US"/>
          </a:p>
        </p:txBody>
      </p:sp>
    </p:spTree>
    <p:extLst>
      <p:ext uri="{BB962C8B-B14F-4D97-AF65-F5344CB8AC3E}">
        <p14:creationId xmlns:p14="http://schemas.microsoft.com/office/powerpoint/2010/main" val="303997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99DED8-F1A2-4B7D-8605-929AF519F61A}" type="slidenum">
              <a:rPr lang="en-US" smtClean="0"/>
              <a:pPr>
                <a:defRPr/>
              </a:pPr>
              <a:t>16</a:t>
            </a:fld>
            <a:endParaRPr lang="en-US"/>
          </a:p>
        </p:txBody>
      </p:sp>
    </p:spTree>
    <p:extLst>
      <p:ext uri="{BB962C8B-B14F-4D97-AF65-F5344CB8AC3E}">
        <p14:creationId xmlns:p14="http://schemas.microsoft.com/office/powerpoint/2010/main" val="303997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F11C1-35DC-4DD5-8F6A-E8B7EECA913C}"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F11C1-35DC-4DD5-8F6A-E8B7EECA913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862D313E-370E-4081-AFEB-F1E8F72E1A4A}" type="datetimeFigureOut">
              <a:rPr lang="en-US"/>
              <a:pPr>
                <a:defRPr/>
              </a:pPr>
              <a:t>10/27/2016</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1B413A5-0BAF-4322-AB70-2C42E7E0FB6D}" type="slidenum">
              <a:rPr lang="en-US"/>
              <a:pPr>
                <a:defRPr/>
              </a:pPr>
              <a:t>‹#›</a:t>
            </a:fld>
            <a:endParaRPr lang="en-US"/>
          </a:p>
        </p:txBody>
      </p:sp>
    </p:spTree>
    <p:extLst>
      <p:ext uri="{BB962C8B-B14F-4D97-AF65-F5344CB8AC3E}">
        <p14:creationId xmlns:p14="http://schemas.microsoft.com/office/powerpoint/2010/main" val="2707570946"/>
      </p:ext>
    </p:extLst>
  </p:cSld>
  <p:clrMapOvr>
    <a:overrideClrMapping bg1="lt1" tx1="dk1" bg2="lt2" tx2="dk2" accent1="accent1" accent2="accent2" accent3="accent3" accent4="accent4" accent5="accent5" accent6="accent6" hlink="hlink" folHlink="folHlink"/>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3B1732-D50F-4B02-8F87-A923527383F7}" type="datetimeFigureOut">
              <a:rPr lang="en-US"/>
              <a:pPr>
                <a:defRPr/>
              </a:pPr>
              <a:t>10/27/2016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CCEC754-27D2-40E2-927B-9DC402DEFA42}" type="slidenum">
              <a:rPr lang="en-US"/>
              <a:pPr>
                <a:defRPr/>
              </a:pPr>
              <a:t>‹#›</a:t>
            </a:fld>
            <a:endParaRPr lang="en-US"/>
          </a:p>
        </p:txBody>
      </p:sp>
    </p:spTree>
    <p:extLst>
      <p:ext uri="{BB962C8B-B14F-4D97-AF65-F5344CB8AC3E}">
        <p14:creationId xmlns:p14="http://schemas.microsoft.com/office/powerpoint/2010/main" val="3824947394"/>
      </p:ext>
    </p:extLst>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56D100C-C00D-43FA-9A84-013D7A5E50E1}" type="datetimeFigureOut">
              <a:rPr lang="en-US"/>
              <a:pPr>
                <a:defRPr/>
              </a:pPr>
              <a:t>10/27/2016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8193E34-A5AB-4832-9A83-6CD33AF2962B}" type="slidenum">
              <a:rPr lang="en-US"/>
              <a:pPr>
                <a:defRPr/>
              </a:pPr>
              <a:t>‹#›</a:t>
            </a:fld>
            <a:endParaRPr lang="en-US"/>
          </a:p>
        </p:txBody>
      </p:sp>
    </p:spTree>
    <p:extLst>
      <p:ext uri="{BB962C8B-B14F-4D97-AF65-F5344CB8AC3E}">
        <p14:creationId xmlns:p14="http://schemas.microsoft.com/office/powerpoint/2010/main" val="2120985184"/>
      </p:ext>
    </p:extLst>
  </p:cSld>
  <p:clrMapOvr>
    <a:masterClrMapping/>
  </p:clrMapOvr>
  <p:transition>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B05CA0F-918E-4C12-8D5C-4302EE6AB6AD}" type="datetime1">
              <a:rPr lang="en-US"/>
              <a:pPr>
                <a:defRPr/>
              </a:pPr>
              <a:t>10/27/2016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Gv: Nguyễn Quang Phúc</a:t>
            </a:r>
          </a:p>
        </p:txBody>
      </p:sp>
      <p:sp>
        <p:nvSpPr>
          <p:cNvPr id="9" name="Rectangle 6"/>
          <p:cNvSpPr>
            <a:spLocks noGrp="1" noChangeArrowheads="1"/>
          </p:cNvSpPr>
          <p:nvPr>
            <p:ph type="sldNum" sz="quarter" idx="12"/>
          </p:nvPr>
        </p:nvSpPr>
        <p:spPr>
          <a:ln/>
        </p:spPr>
        <p:txBody>
          <a:bodyPr/>
          <a:lstStyle>
            <a:lvl1pPr>
              <a:defRPr/>
            </a:lvl1pPr>
          </a:lstStyle>
          <a:p>
            <a:pPr>
              <a:defRPr/>
            </a:pPr>
            <a:fld id="{094FDD6C-25AE-4262-95B5-2082CFE323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1918114-368C-4396-B3E3-4B4A31775940}" type="datetimeFigureOut">
              <a:rPr lang="en-US"/>
              <a:pPr>
                <a:defRPr/>
              </a:pPr>
              <a:t>10/27/2016</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25C04C4F-20D4-48C6-8C7F-450A1397E79E}"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06617439"/>
      </p:ext>
    </p:extLst>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D4439C4-563B-4B4B-BDFE-457CF05699C4}" type="datetimeFigureOut">
              <a:rPr lang="en-US"/>
              <a:pPr>
                <a:defRPr/>
              </a:pPr>
              <a:t>10/27/2016</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C5995096-D627-459B-8860-A40581E8E73A}" type="slidenum">
              <a:rPr lang="en-US"/>
              <a:pPr>
                <a:defRPr/>
              </a:pPr>
              <a:t>‹#›</a:t>
            </a:fld>
            <a:endParaRPr lang="en-US"/>
          </a:p>
        </p:txBody>
      </p:sp>
    </p:spTree>
    <p:extLst>
      <p:ext uri="{BB962C8B-B14F-4D97-AF65-F5344CB8AC3E}">
        <p14:creationId xmlns:p14="http://schemas.microsoft.com/office/powerpoint/2010/main" val="1967438716"/>
      </p:ext>
    </p:extLst>
  </p:cSld>
  <p:clrMapOvr>
    <a:overrideClrMapping bg1="dk1" tx1="lt1" bg2="dk2" tx2="lt2" accent1="accent1" accent2="accent2" accent3="accent3" accent4="accent4" accent5="accent5" accent6="accent6" hlink="hlink" folHlink="folHlink"/>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C57A83C-3492-4FCE-BCB7-56D29BB5CFBD}" type="datetimeFigureOut">
              <a:rPr lang="en-US"/>
              <a:pPr>
                <a:defRPr/>
              </a:pPr>
              <a:t>10/27/2016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3867A2C-8375-46F1-A56E-9A48A84127F5}" type="slidenum">
              <a:rPr lang="en-US"/>
              <a:pPr>
                <a:defRPr/>
              </a:pPr>
              <a:t>‹#›</a:t>
            </a:fld>
            <a:endParaRPr lang="en-US"/>
          </a:p>
        </p:txBody>
      </p:sp>
    </p:spTree>
    <p:extLst>
      <p:ext uri="{BB962C8B-B14F-4D97-AF65-F5344CB8AC3E}">
        <p14:creationId xmlns:p14="http://schemas.microsoft.com/office/powerpoint/2010/main" val="1847003634"/>
      </p:ext>
    </p:extLst>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61AE3DC7-A3CB-49E7-B073-166C605FFD51}" type="datetimeFigureOut">
              <a:rPr lang="en-US"/>
              <a:pPr>
                <a:defRPr/>
              </a:pPr>
              <a:t>10/27/2016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63F506D-1BDA-4B60-8D5D-EF21D7383C9C}" type="slidenum">
              <a:rPr lang="en-US"/>
              <a:pPr>
                <a:defRPr/>
              </a:pPr>
              <a:t>‹#›</a:t>
            </a:fld>
            <a:endParaRPr lang="en-US"/>
          </a:p>
        </p:txBody>
      </p:sp>
    </p:spTree>
    <p:extLst>
      <p:ext uri="{BB962C8B-B14F-4D97-AF65-F5344CB8AC3E}">
        <p14:creationId xmlns:p14="http://schemas.microsoft.com/office/powerpoint/2010/main" val="1764414683"/>
      </p:ext>
    </p:extLst>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65F78805-44A8-4EFC-B5BD-EBE2698B6D39}" type="datetimeFigureOut">
              <a:rPr lang="en-US"/>
              <a:pPr>
                <a:defRPr/>
              </a:pPr>
              <a:t>10/27/2016</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281BBDA5-0C58-4DB7-8E72-7DC4CBB4EC40}"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521870726"/>
      </p:ext>
    </p:extLst>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327A2D2-0C33-4C36-BEEE-8F4C0E635480}" type="datetimeFigureOut">
              <a:rPr lang="en-US"/>
              <a:pPr>
                <a:defRPr/>
              </a:pPr>
              <a:t>10/27/2016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02A0492-4F1B-4B4B-AE69-591FF5A9AA97}" type="slidenum">
              <a:rPr lang="en-US"/>
              <a:pPr>
                <a:defRPr/>
              </a:pPr>
              <a:t>‹#›</a:t>
            </a:fld>
            <a:endParaRPr lang="en-US"/>
          </a:p>
        </p:txBody>
      </p:sp>
    </p:spTree>
    <p:extLst>
      <p:ext uri="{BB962C8B-B14F-4D97-AF65-F5344CB8AC3E}">
        <p14:creationId xmlns:p14="http://schemas.microsoft.com/office/powerpoint/2010/main" val="3747857807"/>
      </p:ext>
    </p:extLst>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6B9E046D-49B2-4AD5-9658-45B73FB1B6DF}" type="datetimeFigureOut">
              <a:rPr lang="en-US"/>
              <a:pPr>
                <a:defRPr/>
              </a:pPr>
              <a:t>10/27/2016</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8B439ADA-6FE1-4F20-9DB6-448331C0C08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16540503"/>
      </p:ext>
    </p:extLst>
  </p:cSld>
  <p:clrMapOvr>
    <a:overrideClrMapping bg1="lt1" tx1="dk1" bg2="lt2" tx2="dk2" accent1="accent1" accent2="accent2" accent3="accent3" accent4="accent4" accent5="accent5" accent6="accent6" hlink="hlink" folHlink="folHlink"/>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F891DDA-1420-49F1-9A0B-38942FBA8B27}" type="datetimeFigureOut">
              <a:rPr lang="en-US"/>
              <a:pPr>
                <a:defRPr/>
              </a:pPr>
              <a:t>10/27/2016</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267467F3-7F1A-4919-877B-7BB27F0AB328}"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165572737"/>
      </p:ext>
    </p:extLst>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7481852-7ADA-4572-B3E8-7279669CE5EF}" type="datetimeFigureOut">
              <a:rPr lang="en-US"/>
              <a:pPr>
                <a:defRPr/>
              </a:pPr>
              <a:t>10/27/2016</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7630ECE2-2DB6-4770-924F-A976C1E4DA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15" r:id="rId4"/>
    <p:sldLayoutId id="2147484216" r:id="rId5"/>
    <p:sldLayoutId id="2147484223" r:id="rId6"/>
    <p:sldLayoutId id="2147484217" r:id="rId7"/>
    <p:sldLayoutId id="2147484224" r:id="rId8"/>
    <p:sldLayoutId id="2147484225" r:id="rId9"/>
    <p:sldLayoutId id="2147484218" r:id="rId10"/>
    <p:sldLayoutId id="2147484219" r:id="rId11"/>
    <p:sldLayoutId id="2147484227" r:id="rId12"/>
  </p:sldLayoutIdLst>
  <p:transition>
    <p:wheel/>
  </p:transition>
  <p:txStyles>
    <p:titleStyle>
      <a:lvl1pPr algn="l" rtl="0" eaLnBrk="0" fontAlgn="base" hangingPunct="0">
        <a:spcBef>
          <a:spcPct val="0"/>
        </a:spcBef>
        <a:spcAft>
          <a:spcPct val="0"/>
        </a:spcAft>
        <a:defRPr sz="3000" b="0" i="0" u="none"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7.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8.xml"/><Relationship Id="rId7" Type="http://schemas.openxmlformats.org/officeDocument/2006/relationships/slide" Target="slide20.xml"/><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19.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3.xml"/><Relationship Id="rId7" Type="http://schemas.openxmlformats.org/officeDocument/2006/relationships/audio" Target="../media/audio4.wav"/><Relationship Id="rId12"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audio" Target="../media/audio3.wav"/><Relationship Id="rId11" Type="http://schemas.openxmlformats.org/officeDocument/2006/relationships/slide" Target="slide22.xml"/><Relationship Id="rId5" Type="http://schemas.openxmlformats.org/officeDocument/2006/relationships/audio" Target="../media/audio2.wav"/><Relationship Id="rId10" Type="http://schemas.openxmlformats.org/officeDocument/2006/relationships/image" Target="../media/image18.wmf"/><Relationship Id="rId4" Type="http://schemas.openxmlformats.org/officeDocument/2006/relationships/audio" Target="../media/audio1.wav"/><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4.xml"/><Relationship Id="rId7" Type="http://schemas.openxmlformats.org/officeDocument/2006/relationships/audio" Target="../media/audio4.wav"/><Relationship Id="rId12"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audio" Target="../media/audio3.wav"/><Relationship Id="rId11" Type="http://schemas.openxmlformats.org/officeDocument/2006/relationships/slide" Target="slide21.xml"/><Relationship Id="rId5" Type="http://schemas.openxmlformats.org/officeDocument/2006/relationships/audio" Target="../media/audio2.wav"/><Relationship Id="rId10" Type="http://schemas.openxmlformats.org/officeDocument/2006/relationships/image" Target="../media/image19.wmf"/><Relationship Id="rId4" Type="http://schemas.openxmlformats.org/officeDocument/2006/relationships/audio" Target="../media/audio1.wav"/><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audio" Target="../media/audio1.wav"/><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audio" Target="../media/audio4.wav"/><Relationship Id="rId11" Type="http://schemas.openxmlformats.org/officeDocument/2006/relationships/slide" Target="slide17.xml"/><Relationship Id="rId5" Type="http://schemas.openxmlformats.org/officeDocument/2006/relationships/audio" Target="../media/audio3.wav"/><Relationship Id="rId10" Type="http://schemas.openxmlformats.org/officeDocument/2006/relationships/slide" Target="slide22.xml"/><Relationship Id="rId4" Type="http://schemas.openxmlformats.org/officeDocument/2006/relationships/audio" Target="../media/audio2.wav"/><Relationship Id="rId9"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2.gif"/><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2.gif"/><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547813" y="1196975"/>
            <a:ext cx="6924675" cy="2352675"/>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CHÀO MỪNG QUÝ THẦY CÔ </a:t>
            </a:r>
          </a:p>
          <a:p>
            <a:pPr algn="ctr"/>
            <a:endPar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ĐẾN DỰ GIỜ MÔN TOÁN LỚP </a:t>
            </a:r>
            <a:r>
              <a:rPr lang="en-US" sz="3600" b="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7A5</a:t>
            </a:r>
            <a:endPar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32769" name="Picture 1" descr="C:\Users\admi\Desktop\images.png"/>
          <p:cNvPicPr>
            <a:picLocks noChangeAspect="1" noChangeArrowheads="1"/>
          </p:cNvPicPr>
          <p:nvPr/>
        </p:nvPicPr>
        <p:blipFill>
          <a:blip r:embed="rId2"/>
          <a:srcRect/>
          <a:stretch>
            <a:fillRect/>
          </a:stretch>
        </p:blipFill>
        <p:spPr bwMode="auto">
          <a:xfrm>
            <a:off x="3429000" y="4038600"/>
            <a:ext cx="4572000" cy="259080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strVal val="#ppt_w*0.05"/>
                                          </p:val>
                                        </p:tav>
                                        <p:tav tm="100000">
                                          <p:val>
                                            <p:strVal val="#ppt_w"/>
                                          </p:val>
                                        </p:tav>
                                      </p:tavLst>
                                    </p:anim>
                                    <p:anim calcmode="lin" valueType="num">
                                      <p:cBhvr>
                                        <p:cTn id="8" dur="500" fill="hold"/>
                                        <p:tgtEl>
                                          <p:spTgt spid="2052"/>
                                        </p:tgtEl>
                                        <p:attrNameLst>
                                          <p:attrName>ppt_h</p:attrName>
                                        </p:attrNameLst>
                                      </p:cBhvr>
                                      <p:tavLst>
                                        <p:tav tm="0">
                                          <p:val>
                                            <p:strVal val="#ppt_h"/>
                                          </p:val>
                                        </p:tav>
                                        <p:tav tm="100000">
                                          <p:val>
                                            <p:strVal val="#ppt_h"/>
                                          </p:val>
                                        </p:tav>
                                      </p:tavLst>
                                    </p:anim>
                                    <p:anim calcmode="lin" valueType="num">
                                      <p:cBhvr>
                                        <p:cTn id="9" dur="500" fill="hold"/>
                                        <p:tgtEl>
                                          <p:spTgt spid="2052"/>
                                        </p:tgtEl>
                                        <p:attrNameLst>
                                          <p:attrName>ppt_x</p:attrName>
                                        </p:attrNameLst>
                                      </p:cBhvr>
                                      <p:tavLst>
                                        <p:tav tm="0">
                                          <p:val>
                                            <p:strVal val="#ppt_x-.2"/>
                                          </p:val>
                                        </p:tav>
                                        <p:tav tm="100000">
                                          <p:val>
                                            <p:strVal val="#ppt_x"/>
                                          </p:val>
                                        </p:tav>
                                      </p:tavLst>
                                    </p:anim>
                                    <p:anim calcmode="lin" valueType="num">
                                      <p:cBhvr>
                                        <p:cTn id="10" dur="500" fill="hold"/>
                                        <p:tgtEl>
                                          <p:spTgt spid="2052"/>
                                        </p:tgtEl>
                                        <p:attrNameLst>
                                          <p:attrName>ppt_y</p:attrName>
                                        </p:attrNameLst>
                                      </p:cBhvr>
                                      <p:tavLst>
                                        <p:tav tm="0">
                                          <p:val>
                                            <p:strVal val="#ppt_y"/>
                                          </p:val>
                                        </p:tav>
                                        <p:tav tm="100000">
                                          <p:val>
                                            <p:strVal val="#ppt_y"/>
                                          </p:val>
                                        </p:tav>
                                      </p:tavLst>
                                    </p:anim>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2769"/>
                                        </p:tgtEl>
                                        <p:attrNameLst>
                                          <p:attrName>style.visibility</p:attrName>
                                        </p:attrNameLst>
                                      </p:cBhvr>
                                      <p:to>
                                        <p:strVal val="visible"/>
                                      </p:to>
                                    </p:set>
                                    <p:animEffect transition="in" filter="wipe(down)">
                                      <p:cBhvr>
                                        <p:cTn id="16"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7150" y="95250"/>
            <a:ext cx="8956675" cy="814388"/>
            <a:chOff x="36" y="60"/>
            <a:chExt cx="5642" cy="513"/>
          </a:xfrm>
        </p:grpSpPr>
        <p:sp>
          <p:nvSpPr>
            <p:cNvPr id="13329" name="AutoShape 5"/>
            <p:cNvSpPr>
              <a:spLocks noChangeArrowheads="1"/>
            </p:cNvSpPr>
            <p:nvPr/>
          </p:nvSpPr>
          <p:spPr bwMode="auto">
            <a:xfrm>
              <a:off x="36" y="60"/>
              <a:ext cx="5642" cy="513"/>
            </a:xfrm>
            <a:prstGeom prst="roundRect">
              <a:avLst>
                <a:gd name="adj" fmla="val 16667"/>
              </a:avLst>
            </a:prstGeom>
            <a:gradFill rotWithShape="1">
              <a:gsLst>
                <a:gs pos="0">
                  <a:srgbClr val="CCFF66"/>
                </a:gs>
                <a:gs pos="100000">
                  <a:schemeClr val="hlink"/>
                </a:gs>
              </a:gsLst>
              <a:path path="shape">
                <a:fillToRect l="50000" t="50000" r="50000" b="50000"/>
              </a:path>
            </a:gradFill>
            <a:ln w="15875" cap="rnd">
              <a:solidFill>
                <a:srgbClr val="FF00FF"/>
              </a:solidFill>
              <a:prstDash val="sysDot"/>
              <a:round/>
              <a:headEnd/>
              <a:tailEnd/>
            </a:ln>
            <a:effectLst>
              <a:outerShdw dist="107763" dir="18900000" algn="ctr" rotWithShape="0">
                <a:schemeClr val="bg2">
                  <a:alpha val="50000"/>
                </a:schemeClr>
              </a:outerShdw>
            </a:effectLst>
          </p:spPr>
          <p:txBody>
            <a:bodyPr wrap="none" anchor="ctr"/>
            <a:lstStyle/>
            <a:p>
              <a:pPr algn="ctr">
                <a:defRPr/>
              </a:pPr>
              <a:endParaRPr lang="en-US" sz="2400">
                <a:solidFill>
                  <a:schemeClr val="tx1"/>
                </a:solidFill>
                <a:latin typeface="Arial" charset="0"/>
              </a:endParaRPr>
            </a:p>
          </p:txBody>
        </p:sp>
        <p:sp>
          <p:nvSpPr>
            <p:cNvPr id="4114" name="WordArt 6"/>
            <p:cNvSpPr>
              <a:spLocks noChangeArrowheads="1" noChangeShapeType="1" noTextEdit="1"/>
            </p:cNvSpPr>
            <p:nvPr/>
          </p:nvSpPr>
          <p:spPr bwMode="auto">
            <a:xfrm>
              <a:off x="860" y="156"/>
              <a:ext cx="4246" cy="357"/>
            </a:xfrm>
            <a:prstGeom prst="rect">
              <a:avLst/>
            </a:prstGeom>
          </p:spPr>
          <p:txBody>
            <a:bodyPr wrap="none" fromWordArt="1">
              <a:prstTxWarp prst="textPlain">
                <a:avLst>
                  <a:gd name="adj" fmla="val 50000"/>
                </a:avLst>
              </a:prstTxWarp>
            </a:bodyPr>
            <a:lstStyle/>
            <a:p>
              <a:pPr algn="ctr"/>
              <a:r>
                <a:rPr lang="vi-VN" sz="3600" kern="10" dirty="0">
                  <a:ln w="9525">
                    <a:noFill/>
                    <a:round/>
                    <a:headEnd/>
                    <a:tailEnd/>
                  </a:ln>
                  <a:solidFill>
                    <a:srgbClr val="FF0000"/>
                  </a:solidFill>
                  <a:latin typeface="Arial"/>
                  <a:cs typeface="Arial"/>
                </a:rPr>
                <a:t>Tiết 23: Đại lượng tỉ lệ thuận</a:t>
              </a:r>
              <a:endParaRPr lang="en-US" sz="3600" kern="10" dirty="0">
                <a:ln w="9525">
                  <a:noFill/>
                  <a:round/>
                  <a:headEnd/>
                  <a:tailEnd/>
                </a:ln>
                <a:solidFill>
                  <a:srgbClr val="FF0000"/>
                </a:solidFill>
                <a:latin typeface="Arial"/>
                <a:cs typeface="Arial"/>
              </a:endParaRPr>
            </a:p>
          </p:txBody>
        </p:sp>
      </p:grpSp>
      <p:sp>
        <p:nvSpPr>
          <p:cNvPr id="4102" name="Text Box 7"/>
          <p:cNvSpPr txBox="1">
            <a:spLocks noChangeArrowheads="1"/>
          </p:cNvSpPr>
          <p:nvPr/>
        </p:nvSpPr>
        <p:spPr bwMode="auto">
          <a:xfrm>
            <a:off x="0" y="1006475"/>
            <a:ext cx="6469063"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latin typeface="Arial" charset="0"/>
              </a:rPr>
              <a:t>1. Định nghĩa</a:t>
            </a:r>
          </a:p>
        </p:txBody>
      </p:sp>
      <p:sp>
        <p:nvSpPr>
          <p:cNvPr id="4103" name="Rectangle 8"/>
          <p:cNvSpPr>
            <a:spLocks noChangeArrowheads="1"/>
          </p:cNvSpPr>
          <p:nvPr/>
        </p:nvSpPr>
        <p:spPr bwMode="auto">
          <a:xfrm>
            <a:off x="361950" y="2439988"/>
            <a:ext cx="8515350" cy="777875"/>
          </a:xfrm>
          <a:prstGeom prst="rect">
            <a:avLst/>
          </a:prstGeom>
          <a:solidFill>
            <a:schemeClr val="bg1"/>
          </a:solidFill>
          <a:ln w="76200" cmpd="tri">
            <a:solidFill>
              <a:srgbClr val="FF0000"/>
            </a:solidFill>
            <a:miter lim="800000"/>
            <a:headEnd/>
            <a:tailEnd/>
          </a:ln>
        </p:spPr>
        <p:txBody>
          <a:bodyPr anchor="ctr">
            <a:spAutoFit/>
          </a:bodyPr>
          <a:lstStyle/>
          <a:p>
            <a:pPr algn="just" eaLnBrk="1" hangingPunct="1"/>
            <a:r>
              <a:rPr lang="en-US" sz="2000" i="1" dirty="0" err="1">
                <a:solidFill>
                  <a:srgbClr val="0000FF"/>
                </a:solidFill>
              </a:rPr>
              <a:t>Nếu</a:t>
            </a:r>
            <a:r>
              <a:rPr lang="en-US" sz="2000" i="1" dirty="0">
                <a:solidFill>
                  <a:srgbClr val="0000FF"/>
                </a:solidFill>
              </a:rPr>
              <a:t> </a:t>
            </a:r>
            <a:r>
              <a:rPr lang="en-US" sz="2000" i="1" dirty="0" err="1">
                <a:solidFill>
                  <a:srgbClr val="0000FF"/>
                </a:solidFill>
              </a:rPr>
              <a:t>đại</a:t>
            </a:r>
            <a:r>
              <a:rPr lang="en-US" sz="2000" i="1" dirty="0">
                <a:solidFill>
                  <a:srgbClr val="0000FF"/>
                </a:solidFill>
              </a:rPr>
              <a:t> </a:t>
            </a:r>
            <a:r>
              <a:rPr lang="en-US" sz="2000" i="1" dirty="0" err="1">
                <a:solidFill>
                  <a:srgbClr val="0000FF"/>
                </a:solidFill>
              </a:rPr>
              <a:t>lượng</a:t>
            </a:r>
            <a:r>
              <a:rPr lang="en-US" sz="2000" i="1" dirty="0">
                <a:solidFill>
                  <a:srgbClr val="0000FF"/>
                </a:solidFill>
              </a:rPr>
              <a:t> y </a:t>
            </a:r>
            <a:r>
              <a:rPr lang="en-US" sz="2000" i="1" dirty="0" err="1">
                <a:solidFill>
                  <a:srgbClr val="0000FF"/>
                </a:solidFill>
              </a:rPr>
              <a:t>liên</a:t>
            </a:r>
            <a:r>
              <a:rPr lang="en-US" sz="2000" i="1" dirty="0">
                <a:solidFill>
                  <a:srgbClr val="0000FF"/>
                </a:solidFill>
              </a:rPr>
              <a:t> </a:t>
            </a:r>
            <a:r>
              <a:rPr lang="en-US" sz="2000" i="1" dirty="0" err="1">
                <a:solidFill>
                  <a:srgbClr val="0000FF"/>
                </a:solidFill>
              </a:rPr>
              <a:t>hệ</a:t>
            </a:r>
            <a:r>
              <a:rPr lang="en-US" sz="2000" i="1" dirty="0">
                <a:solidFill>
                  <a:srgbClr val="0000FF"/>
                </a:solidFill>
              </a:rPr>
              <a:t> </a:t>
            </a:r>
            <a:r>
              <a:rPr lang="en-US" sz="2000" i="1" dirty="0" err="1">
                <a:solidFill>
                  <a:srgbClr val="0000FF"/>
                </a:solidFill>
              </a:rPr>
              <a:t>với</a:t>
            </a:r>
            <a:r>
              <a:rPr lang="en-US" sz="2000" i="1" dirty="0">
                <a:solidFill>
                  <a:srgbClr val="0000FF"/>
                </a:solidFill>
              </a:rPr>
              <a:t> </a:t>
            </a:r>
            <a:r>
              <a:rPr lang="en-US" sz="2000" i="1" dirty="0" err="1">
                <a:solidFill>
                  <a:srgbClr val="0000FF"/>
                </a:solidFill>
              </a:rPr>
              <a:t>đại</a:t>
            </a:r>
            <a:r>
              <a:rPr lang="en-US" sz="2000" i="1" dirty="0">
                <a:solidFill>
                  <a:srgbClr val="0000FF"/>
                </a:solidFill>
              </a:rPr>
              <a:t> </a:t>
            </a:r>
            <a:r>
              <a:rPr lang="en-US" sz="2000" i="1" dirty="0" err="1">
                <a:solidFill>
                  <a:srgbClr val="0000FF"/>
                </a:solidFill>
              </a:rPr>
              <a:t>lượng</a:t>
            </a:r>
            <a:r>
              <a:rPr lang="en-US" sz="2000" i="1" dirty="0">
                <a:solidFill>
                  <a:srgbClr val="0000FF"/>
                </a:solidFill>
              </a:rPr>
              <a:t> x </a:t>
            </a:r>
            <a:r>
              <a:rPr lang="en-US" sz="2000" i="1" dirty="0" err="1">
                <a:solidFill>
                  <a:srgbClr val="0000FF"/>
                </a:solidFill>
              </a:rPr>
              <a:t>theo</a:t>
            </a:r>
            <a:r>
              <a:rPr lang="en-US" sz="2000" i="1" dirty="0">
                <a:solidFill>
                  <a:srgbClr val="0000FF"/>
                </a:solidFill>
              </a:rPr>
              <a:t> </a:t>
            </a:r>
            <a:r>
              <a:rPr lang="en-US" sz="2000" i="1" dirty="0" err="1">
                <a:solidFill>
                  <a:srgbClr val="0000FF"/>
                </a:solidFill>
              </a:rPr>
              <a:t>công</a:t>
            </a:r>
            <a:r>
              <a:rPr lang="en-US" sz="2000" i="1" dirty="0">
                <a:solidFill>
                  <a:srgbClr val="0000FF"/>
                </a:solidFill>
              </a:rPr>
              <a:t> </a:t>
            </a:r>
            <a:r>
              <a:rPr lang="en-US" sz="2000" i="1" dirty="0" err="1">
                <a:solidFill>
                  <a:srgbClr val="0000FF"/>
                </a:solidFill>
              </a:rPr>
              <a:t>thức</a:t>
            </a:r>
            <a:r>
              <a:rPr lang="en-US" sz="2000" i="1" dirty="0">
                <a:solidFill>
                  <a:srgbClr val="0000FF"/>
                </a:solidFill>
              </a:rPr>
              <a:t>: y = </a:t>
            </a:r>
            <a:r>
              <a:rPr lang="en-US" sz="2000" i="1" dirty="0">
                <a:solidFill>
                  <a:srgbClr val="FF0000"/>
                </a:solidFill>
              </a:rPr>
              <a:t>k </a:t>
            </a:r>
            <a:r>
              <a:rPr lang="en-US" sz="2000" i="1" dirty="0">
                <a:solidFill>
                  <a:srgbClr val="0000FF"/>
                </a:solidFill>
              </a:rPr>
              <a:t>x  (</a:t>
            </a:r>
            <a:r>
              <a:rPr lang="en-US" sz="2000" i="1" dirty="0" err="1">
                <a:solidFill>
                  <a:srgbClr val="FF0000"/>
                </a:solidFill>
              </a:rPr>
              <a:t>với</a:t>
            </a:r>
            <a:r>
              <a:rPr lang="en-US" sz="2000" i="1" dirty="0">
                <a:solidFill>
                  <a:srgbClr val="FF0000"/>
                </a:solidFill>
              </a:rPr>
              <a:t> k </a:t>
            </a:r>
            <a:r>
              <a:rPr lang="en-US" sz="2000" i="1" dirty="0" err="1">
                <a:solidFill>
                  <a:srgbClr val="FF0000"/>
                </a:solidFill>
              </a:rPr>
              <a:t>là</a:t>
            </a:r>
            <a:r>
              <a:rPr lang="en-US" sz="2000" i="1" dirty="0">
                <a:solidFill>
                  <a:srgbClr val="FF0000"/>
                </a:solidFill>
              </a:rPr>
              <a:t> </a:t>
            </a:r>
            <a:r>
              <a:rPr lang="en-US" sz="2000" i="1" dirty="0" err="1">
                <a:solidFill>
                  <a:srgbClr val="FF0000"/>
                </a:solidFill>
              </a:rPr>
              <a:t>hằng</a:t>
            </a:r>
            <a:r>
              <a:rPr lang="en-US" sz="2000" i="1" dirty="0">
                <a:solidFill>
                  <a:srgbClr val="FF0000"/>
                </a:solidFill>
              </a:rPr>
              <a:t> </a:t>
            </a:r>
            <a:r>
              <a:rPr lang="en-US" sz="2000" i="1" dirty="0" err="1">
                <a:solidFill>
                  <a:srgbClr val="FF0000"/>
                </a:solidFill>
              </a:rPr>
              <a:t>số</a:t>
            </a:r>
            <a:r>
              <a:rPr lang="en-US" sz="2000" i="1" dirty="0">
                <a:solidFill>
                  <a:srgbClr val="FF0000"/>
                </a:solidFill>
              </a:rPr>
              <a:t> </a:t>
            </a:r>
            <a:r>
              <a:rPr lang="en-US" sz="2000" i="1" dirty="0" err="1">
                <a:solidFill>
                  <a:srgbClr val="FF0000"/>
                </a:solidFill>
              </a:rPr>
              <a:t>khác</a:t>
            </a:r>
            <a:r>
              <a:rPr lang="en-US" sz="2000" i="1" dirty="0">
                <a:solidFill>
                  <a:srgbClr val="FF0000"/>
                </a:solidFill>
              </a:rPr>
              <a:t> 0</a:t>
            </a:r>
            <a:r>
              <a:rPr lang="en-US" sz="2000" i="1" dirty="0">
                <a:solidFill>
                  <a:srgbClr val="0000FF"/>
                </a:solidFill>
              </a:rPr>
              <a:t>) </a:t>
            </a:r>
            <a:r>
              <a:rPr lang="en-US" sz="2000" i="1" dirty="0" err="1">
                <a:solidFill>
                  <a:srgbClr val="0000FF"/>
                </a:solidFill>
              </a:rPr>
              <a:t>thì</a:t>
            </a:r>
            <a:r>
              <a:rPr lang="en-US" sz="2000" i="1" dirty="0">
                <a:solidFill>
                  <a:srgbClr val="0000FF"/>
                </a:solidFill>
              </a:rPr>
              <a:t> ta </a:t>
            </a:r>
            <a:r>
              <a:rPr lang="en-US" sz="2000" i="1" dirty="0" err="1">
                <a:solidFill>
                  <a:srgbClr val="0000FF"/>
                </a:solidFill>
              </a:rPr>
              <a:t>nói</a:t>
            </a:r>
            <a:r>
              <a:rPr lang="en-US" sz="2000" i="1" dirty="0">
                <a:solidFill>
                  <a:srgbClr val="0000FF"/>
                </a:solidFill>
              </a:rPr>
              <a:t> y </a:t>
            </a:r>
            <a:r>
              <a:rPr lang="en-US" sz="2000" i="1" dirty="0" err="1">
                <a:solidFill>
                  <a:srgbClr val="0000FF"/>
                </a:solidFill>
              </a:rPr>
              <a:t>tỉ</a:t>
            </a:r>
            <a:r>
              <a:rPr lang="en-US" sz="2000" i="1" dirty="0">
                <a:solidFill>
                  <a:srgbClr val="0000FF"/>
                </a:solidFill>
              </a:rPr>
              <a:t> </a:t>
            </a:r>
            <a:r>
              <a:rPr lang="en-US" sz="2000" i="1" dirty="0" err="1">
                <a:solidFill>
                  <a:srgbClr val="0000FF"/>
                </a:solidFill>
              </a:rPr>
              <a:t>lệ</a:t>
            </a:r>
            <a:r>
              <a:rPr lang="en-US" sz="2000" i="1" dirty="0">
                <a:solidFill>
                  <a:srgbClr val="0000FF"/>
                </a:solidFill>
              </a:rPr>
              <a:t> </a:t>
            </a:r>
            <a:r>
              <a:rPr lang="en-US" sz="2000" i="1" dirty="0" err="1">
                <a:solidFill>
                  <a:srgbClr val="0000FF"/>
                </a:solidFill>
              </a:rPr>
              <a:t>thuận</a:t>
            </a:r>
            <a:r>
              <a:rPr lang="en-US" sz="2000" i="1" dirty="0">
                <a:solidFill>
                  <a:srgbClr val="0000FF"/>
                </a:solidFill>
              </a:rPr>
              <a:t> </a:t>
            </a:r>
            <a:r>
              <a:rPr lang="en-US" sz="2000" i="1" dirty="0" err="1">
                <a:solidFill>
                  <a:srgbClr val="0000FF"/>
                </a:solidFill>
              </a:rPr>
              <a:t>với</a:t>
            </a:r>
            <a:r>
              <a:rPr lang="en-US" sz="2000" i="1" dirty="0">
                <a:solidFill>
                  <a:srgbClr val="0000FF"/>
                </a:solidFill>
              </a:rPr>
              <a:t> x </a:t>
            </a:r>
            <a:r>
              <a:rPr lang="en-US" sz="2000" i="1" dirty="0" err="1">
                <a:solidFill>
                  <a:srgbClr val="0000FF"/>
                </a:solidFill>
              </a:rPr>
              <a:t>theo</a:t>
            </a:r>
            <a:r>
              <a:rPr lang="en-US" sz="2000" i="1" dirty="0">
                <a:solidFill>
                  <a:srgbClr val="0000FF"/>
                </a:solidFill>
              </a:rPr>
              <a:t> </a:t>
            </a:r>
            <a:r>
              <a:rPr lang="en-US" sz="2000" i="1" dirty="0" err="1">
                <a:solidFill>
                  <a:srgbClr val="0000FF"/>
                </a:solidFill>
              </a:rPr>
              <a:t>hệ</a:t>
            </a:r>
            <a:r>
              <a:rPr lang="en-US" sz="2000" i="1" dirty="0">
                <a:solidFill>
                  <a:srgbClr val="0000FF"/>
                </a:solidFill>
              </a:rPr>
              <a:t> </a:t>
            </a:r>
            <a:r>
              <a:rPr lang="en-US" sz="2000" i="1" dirty="0" err="1">
                <a:solidFill>
                  <a:srgbClr val="0000FF"/>
                </a:solidFill>
              </a:rPr>
              <a:t>số</a:t>
            </a:r>
            <a:r>
              <a:rPr lang="en-US" sz="2000" i="1" dirty="0">
                <a:solidFill>
                  <a:srgbClr val="0000FF"/>
                </a:solidFill>
              </a:rPr>
              <a:t> </a:t>
            </a:r>
            <a:r>
              <a:rPr lang="en-US" sz="2000" i="1" dirty="0" err="1">
                <a:solidFill>
                  <a:srgbClr val="0000FF"/>
                </a:solidFill>
              </a:rPr>
              <a:t>tỉ</a:t>
            </a:r>
            <a:r>
              <a:rPr lang="en-US" sz="2000" i="1" dirty="0">
                <a:solidFill>
                  <a:srgbClr val="0000FF"/>
                </a:solidFill>
              </a:rPr>
              <a:t> </a:t>
            </a:r>
            <a:r>
              <a:rPr lang="en-US" sz="2000" i="1" dirty="0" err="1">
                <a:solidFill>
                  <a:srgbClr val="0000FF"/>
                </a:solidFill>
              </a:rPr>
              <a:t>lệ</a:t>
            </a:r>
            <a:r>
              <a:rPr lang="en-US" sz="2000" i="1" dirty="0">
                <a:solidFill>
                  <a:srgbClr val="0000FF"/>
                </a:solidFill>
              </a:rPr>
              <a:t> k</a:t>
            </a:r>
            <a:r>
              <a:rPr lang="en-US" sz="2000" i="1" dirty="0">
                <a:solidFill>
                  <a:srgbClr val="0000FF"/>
                </a:solidFill>
                <a:latin typeface="VNI-Times" pitchFamily="2" charset="0"/>
              </a:rPr>
              <a:t>.</a:t>
            </a:r>
          </a:p>
        </p:txBody>
      </p:sp>
      <p:sp>
        <p:nvSpPr>
          <p:cNvPr id="4105" name="Text Box 31"/>
          <p:cNvSpPr txBox="1">
            <a:spLocks noChangeArrowheads="1"/>
          </p:cNvSpPr>
          <p:nvPr/>
        </p:nvSpPr>
        <p:spPr bwMode="auto">
          <a:xfrm>
            <a:off x="307975" y="1752600"/>
            <a:ext cx="6469063" cy="396875"/>
          </a:xfrm>
          <a:prstGeom prst="rect">
            <a:avLst/>
          </a:prstGeom>
          <a:noFill/>
          <a:ln w="9525">
            <a:noFill/>
            <a:miter lim="800000"/>
            <a:headEnd/>
            <a:tailEnd/>
          </a:ln>
        </p:spPr>
        <p:txBody>
          <a:bodyPr>
            <a:spAutoFit/>
          </a:bodyPr>
          <a:lstStyle/>
          <a:p>
            <a:pPr>
              <a:spcBef>
                <a:spcPct val="50000"/>
              </a:spcBef>
            </a:pPr>
            <a:r>
              <a:rPr lang="en-US" sz="2000" dirty="0" smtClean="0">
                <a:solidFill>
                  <a:srgbClr val="0000FF"/>
                </a:solidFill>
                <a:latin typeface="Arial" charset="0"/>
              </a:rPr>
              <a:t>a. </a:t>
            </a:r>
            <a:r>
              <a:rPr lang="en-US" sz="2000" dirty="0" err="1">
                <a:solidFill>
                  <a:srgbClr val="0000FF"/>
                </a:solidFill>
                <a:latin typeface="Arial" charset="0"/>
              </a:rPr>
              <a:t>Định</a:t>
            </a:r>
            <a:r>
              <a:rPr lang="en-US" sz="2000" dirty="0">
                <a:solidFill>
                  <a:srgbClr val="0000FF"/>
                </a:solidFill>
                <a:latin typeface="Arial" charset="0"/>
              </a:rPr>
              <a:t> </a:t>
            </a:r>
            <a:r>
              <a:rPr lang="en-US" sz="2000" dirty="0" err="1">
                <a:solidFill>
                  <a:srgbClr val="0000FF"/>
                </a:solidFill>
                <a:latin typeface="Arial" charset="0"/>
              </a:rPr>
              <a:t>nghĩa</a:t>
            </a:r>
            <a:endParaRPr lang="en-US" sz="2000" dirty="0">
              <a:solidFill>
                <a:srgbClr val="0000FF"/>
              </a:solidFill>
              <a:latin typeface="Arial" charset="0"/>
            </a:endParaRPr>
          </a:p>
        </p:txBody>
      </p:sp>
      <p:sp>
        <p:nvSpPr>
          <p:cNvPr id="4106" name="Text Box 32"/>
          <p:cNvSpPr txBox="1">
            <a:spLocks noChangeArrowheads="1"/>
          </p:cNvSpPr>
          <p:nvPr/>
        </p:nvSpPr>
        <p:spPr bwMode="auto">
          <a:xfrm>
            <a:off x="327025" y="3405188"/>
            <a:ext cx="6469063" cy="396875"/>
          </a:xfrm>
          <a:prstGeom prst="rect">
            <a:avLst/>
          </a:prstGeom>
          <a:solidFill>
            <a:schemeClr val="bg1"/>
          </a:solidFill>
          <a:ln w="9525">
            <a:noFill/>
            <a:miter lim="800000"/>
            <a:headEnd/>
            <a:tailEnd/>
          </a:ln>
        </p:spPr>
        <p:txBody>
          <a:bodyPr>
            <a:spAutoFit/>
          </a:bodyPr>
          <a:lstStyle/>
          <a:p>
            <a:pPr>
              <a:spcBef>
                <a:spcPct val="50000"/>
              </a:spcBef>
            </a:pPr>
            <a:r>
              <a:rPr lang="en-US" sz="2000" dirty="0" smtClean="0">
                <a:solidFill>
                  <a:srgbClr val="0000FF"/>
                </a:solidFill>
                <a:latin typeface="Arial" charset="0"/>
              </a:rPr>
              <a:t>b. </a:t>
            </a:r>
            <a:r>
              <a:rPr lang="en-US" sz="2000" dirty="0" err="1">
                <a:solidFill>
                  <a:srgbClr val="0000FF"/>
                </a:solidFill>
                <a:latin typeface="Arial" charset="0"/>
              </a:rPr>
              <a:t>Bài</a:t>
            </a:r>
            <a:r>
              <a:rPr lang="en-US" sz="2000" dirty="0">
                <a:solidFill>
                  <a:srgbClr val="0000FF"/>
                </a:solidFill>
                <a:latin typeface="Arial" charset="0"/>
              </a:rPr>
              <a:t> </a:t>
            </a:r>
            <a:r>
              <a:rPr lang="en-US" sz="2000" dirty="0" err="1">
                <a:solidFill>
                  <a:srgbClr val="0000FF"/>
                </a:solidFill>
                <a:latin typeface="Arial" charset="0"/>
              </a:rPr>
              <a:t>tập</a:t>
            </a:r>
            <a:endParaRPr lang="en-US" sz="2000" dirty="0">
              <a:solidFill>
                <a:srgbClr val="0000FF"/>
              </a:solidFill>
              <a:latin typeface="Arial" charset="0"/>
            </a:endParaRPr>
          </a:p>
        </p:txBody>
      </p:sp>
      <p:sp>
        <p:nvSpPr>
          <p:cNvPr id="4107" name="Rectangle 35"/>
          <p:cNvSpPr>
            <a:spLocks noChangeArrowheads="1"/>
          </p:cNvSpPr>
          <p:nvPr/>
        </p:nvSpPr>
        <p:spPr bwMode="auto">
          <a:xfrm>
            <a:off x="4610100" y="4514850"/>
            <a:ext cx="685800" cy="457200"/>
          </a:xfrm>
          <a:prstGeom prst="rect">
            <a:avLst/>
          </a:prstGeom>
          <a:noFill/>
          <a:ln w="9525">
            <a:noFill/>
            <a:miter lim="800000"/>
            <a:headEnd/>
            <a:tailEnd/>
          </a:ln>
        </p:spPr>
        <p:txBody>
          <a:bodyPr anchor="ctr">
            <a:spAutoFit/>
          </a:bodyPr>
          <a:lstStyle/>
          <a:p>
            <a:pPr eaLnBrk="1" hangingPunct="1"/>
            <a:r>
              <a:rPr lang="en-US" sz="2400" b="0">
                <a:solidFill>
                  <a:schemeClr val="bg1"/>
                </a:solidFill>
                <a:latin typeface="VNI-Times" pitchFamily="2" charset="0"/>
              </a:rPr>
              <a:t>b)</a:t>
            </a:r>
            <a:r>
              <a:rPr lang="en-US" sz="2400">
                <a:solidFill>
                  <a:schemeClr val="bg1"/>
                </a:solidFill>
                <a:latin typeface="VNI-Times" pitchFamily="2" charset="0"/>
              </a:rPr>
              <a:t> </a:t>
            </a:r>
          </a:p>
        </p:txBody>
      </p:sp>
      <p:graphicFrame>
        <p:nvGraphicFramePr>
          <p:cNvPr id="4098" name="Object 36"/>
          <p:cNvGraphicFramePr>
            <a:graphicFrameLocks noChangeAspect="1"/>
          </p:cNvGraphicFramePr>
          <p:nvPr/>
        </p:nvGraphicFramePr>
        <p:xfrm>
          <a:off x="5295900" y="4362450"/>
          <a:ext cx="1219200" cy="812800"/>
        </p:xfrm>
        <a:graphic>
          <a:graphicData uri="http://schemas.openxmlformats.org/presentationml/2006/ole">
            <mc:AlternateContent xmlns:mc="http://schemas.openxmlformats.org/markup-compatibility/2006">
              <mc:Choice xmlns:v="urn:schemas-microsoft-com:vml" Requires="v">
                <p:oleObj spid="_x0000_s49211" name="Equation" r:id="rId3" imgW="596641" imgH="393529" progId="Equation.DSMT4">
                  <p:embed/>
                </p:oleObj>
              </mc:Choice>
              <mc:Fallback>
                <p:oleObj name="Equation" r:id="rId3" imgW="596641" imgH="393529" progId="Equation.DSMT4">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362450"/>
                        <a:ext cx="12192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37"/>
          <p:cNvSpPr>
            <a:spLocks noChangeArrowheads="1"/>
          </p:cNvSpPr>
          <p:nvPr/>
        </p:nvSpPr>
        <p:spPr bwMode="auto">
          <a:xfrm>
            <a:off x="1619250" y="5276850"/>
            <a:ext cx="1143000" cy="457200"/>
          </a:xfrm>
          <a:prstGeom prst="rect">
            <a:avLst/>
          </a:prstGeom>
          <a:noFill/>
          <a:ln w="9525">
            <a:noFill/>
            <a:miter lim="800000"/>
            <a:headEnd/>
            <a:tailEnd/>
          </a:ln>
        </p:spPr>
        <p:txBody>
          <a:bodyPr anchor="ctr">
            <a:spAutoFit/>
          </a:bodyPr>
          <a:lstStyle/>
          <a:p>
            <a:pPr eaLnBrk="1" hangingPunct="1"/>
            <a:r>
              <a:rPr lang="en-US" sz="2400" b="0">
                <a:solidFill>
                  <a:schemeClr val="bg1"/>
                </a:solidFill>
                <a:latin typeface="VNI-Times" pitchFamily="2" charset="0"/>
              </a:rPr>
              <a:t>c)</a:t>
            </a:r>
            <a:r>
              <a:rPr lang="en-US" sz="2400">
                <a:solidFill>
                  <a:schemeClr val="tx1"/>
                </a:solidFill>
                <a:latin typeface="VNI-Times" pitchFamily="2" charset="0"/>
              </a:rPr>
              <a:t>   </a:t>
            </a:r>
          </a:p>
        </p:txBody>
      </p:sp>
      <p:graphicFrame>
        <p:nvGraphicFramePr>
          <p:cNvPr id="4099" name="Object 38"/>
          <p:cNvGraphicFramePr>
            <a:graphicFrameLocks noChangeAspect="1"/>
          </p:cNvGraphicFramePr>
          <p:nvPr/>
        </p:nvGraphicFramePr>
        <p:xfrm>
          <a:off x="2247900" y="5219700"/>
          <a:ext cx="1219200" cy="508000"/>
        </p:xfrm>
        <a:graphic>
          <a:graphicData uri="http://schemas.openxmlformats.org/presentationml/2006/ole">
            <mc:AlternateContent xmlns:mc="http://schemas.openxmlformats.org/markup-compatibility/2006">
              <mc:Choice xmlns:v="urn:schemas-microsoft-com:vml" Requires="v">
                <p:oleObj spid="_x0000_s49212" name="Equation" r:id="rId5" imgW="583947" imgH="241195" progId="Equation.DSMT4">
                  <p:embed/>
                </p:oleObj>
              </mc:Choice>
              <mc:Fallback>
                <p:oleObj name="Equation" r:id="rId5" imgW="583947" imgH="241195"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0" y="5219700"/>
                        <a:ext cx="1219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Text Box 32"/>
          <p:cNvSpPr txBox="1">
            <a:spLocks noChangeArrowheads="1"/>
          </p:cNvSpPr>
          <p:nvPr/>
        </p:nvSpPr>
        <p:spPr bwMode="auto">
          <a:xfrm>
            <a:off x="336550" y="3830638"/>
            <a:ext cx="18542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dirty="0" smtClean="0">
                <a:solidFill>
                  <a:srgbClr val="0000FF"/>
                </a:solidFill>
                <a:latin typeface="Arial" charset="0"/>
              </a:rPr>
              <a:t>c. </a:t>
            </a:r>
            <a:r>
              <a:rPr lang="en-US" sz="2000" dirty="0" err="1" smtClean="0">
                <a:solidFill>
                  <a:srgbClr val="0000FF"/>
                </a:solidFill>
                <a:latin typeface="Arial" charset="0"/>
              </a:rPr>
              <a:t>Chú</a:t>
            </a:r>
            <a:r>
              <a:rPr lang="en-US" sz="2000" dirty="0" smtClean="0">
                <a:solidFill>
                  <a:srgbClr val="0000FF"/>
                </a:solidFill>
                <a:latin typeface="Arial" charset="0"/>
              </a:rPr>
              <a:t> ý.</a:t>
            </a:r>
            <a:endParaRPr lang="en-US" sz="2000" dirty="0">
              <a:solidFill>
                <a:srgbClr val="0000FF"/>
              </a:solidFill>
              <a:latin typeface="Arial" charset="0"/>
            </a:endParaRPr>
          </a:p>
        </p:txBody>
      </p:sp>
      <p:sp>
        <p:nvSpPr>
          <p:cNvPr id="201756" name="Rectangle 28"/>
          <p:cNvSpPr>
            <a:spLocks noChangeArrowheads="1"/>
          </p:cNvSpPr>
          <p:nvPr/>
        </p:nvSpPr>
        <p:spPr bwMode="auto">
          <a:xfrm>
            <a:off x="349249" y="4192817"/>
            <a:ext cx="8794751" cy="1938992"/>
          </a:xfrm>
          <a:prstGeom prst="rect">
            <a:avLst/>
          </a:prstGeom>
          <a:noFill/>
          <a:ln w="57150" cmpd="thickThin">
            <a:solidFill>
              <a:srgbClr val="FF0000"/>
            </a:solidFill>
            <a:miter lim="800000"/>
            <a:headEnd/>
            <a:tailEnd/>
          </a:ln>
        </p:spPr>
        <p:txBody>
          <a:bodyPr wrap="square" anchor="ctr">
            <a:spAutoFit/>
          </a:bodyPr>
          <a:lstStyle/>
          <a:p>
            <a:pPr algn="just" eaLnBrk="1" hangingPunct="1"/>
            <a:r>
              <a:rPr lang="en-US" sz="2000" b="0" i="1" dirty="0" smtClean="0">
                <a:solidFill>
                  <a:srgbClr val="0000FF"/>
                </a:solidFill>
                <a:latin typeface="VNI-Times" pitchFamily="2" charset="0"/>
              </a:rPr>
              <a:t> </a:t>
            </a:r>
            <a:r>
              <a:rPr lang="en-US" sz="2000" b="0" i="1" dirty="0" smtClean="0">
                <a:solidFill>
                  <a:srgbClr val="0000FF"/>
                </a:solidFill>
                <a:latin typeface="Times New Roman" pitchFamily="18" charset="0"/>
                <a:cs typeface="Times New Roman" pitchFamily="18" charset="0"/>
              </a:rPr>
              <a:t>+</a:t>
            </a:r>
            <a:r>
              <a:rPr lang="en-US" sz="2000" i="1" dirty="0" err="1" smtClean="0">
                <a:solidFill>
                  <a:srgbClr val="0000FF"/>
                </a:solidFill>
                <a:latin typeface="Times New Roman" pitchFamily="18" charset="0"/>
                <a:cs typeface="Times New Roman" pitchFamily="18" charset="0"/>
              </a:rPr>
              <a:t>Khi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đại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lượng</a:t>
            </a:r>
            <a:r>
              <a:rPr lang="en-US" sz="2000" i="1" dirty="0" smtClean="0">
                <a:solidFill>
                  <a:srgbClr val="0000FF"/>
                </a:solidFill>
                <a:latin typeface="Times New Roman" pitchFamily="18" charset="0"/>
                <a:cs typeface="Times New Roman" pitchFamily="18" charset="0"/>
              </a:rPr>
              <a:t> y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thuận</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với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đại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lượng</a:t>
            </a:r>
            <a:r>
              <a:rPr lang="en-US" sz="2000" i="1" dirty="0" smtClean="0">
                <a:solidFill>
                  <a:srgbClr val="0000FF"/>
                </a:solidFill>
                <a:latin typeface="Times New Roman" pitchFamily="18" charset="0"/>
                <a:cs typeface="Times New Roman" pitchFamily="18" charset="0"/>
              </a:rPr>
              <a:t> x </a:t>
            </a:r>
            <a:r>
              <a:rPr lang="en-US" sz="2000" i="1" dirty="0" err="1" smtClean="0">
                <a:solidFill>
                  <a:srgbClr val="0000FF"/>
                </a:solidFill>
                <a:latin typeface="Times New Roman" pitchFamily="18" charset="0"/>
                <a:cs typeface="Times New Roman" pitchFamily="18" charset="0"/>
              </a:rPr>
              <a:t>thì</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đại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lượng</a:t>
            </a:r>
            <a:r>
              <a:rPr lang="en-US" sz="2000" i="1" dirty="0" smtClean="0">
                <a:solidFill>
                  <a:srgbClr val="0000FF"/>
                </a:solidFill>
                <a:latin typeface="Times New Roman" pitchFamily="18" charset="0"/>
                <a:cs typeface="Times New Roman" pitchFamily="18" charset="0"/>
              </a:rPr>
              <a:t> x </a:t>
            </a:r>
            <a:r>
              <a:rPr lang="en-US" sz="2000" i="1" dirty="0" err="1" smtClean="0">
                <a:solidFill>
                  <a:srgbClr val="0000FF"/>
                </a:solidFill>
                <a:latin typeface="Times New Roman" pitchFamily="18" charset="0"/>
                <a:cs typeface="Times New Roman" pitchFamily="18" charset="0"/>
              </a:rPr>
              <a:t>cũng</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thuận</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với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đại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lượng</a:t>
            </a:r>
            <a:r>
              <a:rPr lang="en-US" sz="2000" i="1" dirty="0" smtClean="0">
                <a:solidFill>
                  <a:srgbClr val="0000FF"/>
                </a:solidFill>
                <a:latin typeface="Times New Roman" pitchFamily="18" charset="0"/>
                <a:cs typeface="Times New Roman" pitchFamily="18" charset="0"/>
              </a:rPr>
              <a:t> y </a:t>
            </a:r>
            <a:r>
              <a:rPr lang="en-US" sz="2000" i="1" dirty="0" err="1" smtClean="0">
                <a:solidFill>
                  <a:srgbClr val="0000FF"/>
                </a:solidFill>
                <a:latin typeface="Times New Roman" pitchFamily="18" charset="0"/>
                <a:cs typeface="Times New Roman" pitchFamily="18" charset="0"/>
              </a:rPr>
              <a:t>và</a:t>
            </a:r>
            <a:r>
              <a:rPr lang="en-US" sz="2000" i="1" dirty="0" smtClean="0">
                <a:solidFill>
                  <a:srgbClr val="0000FF"/>
                </a:solidFill>
                <a:latin typeface="Times New Roman" pitchFamily="18" charset="0"/>
                <a:cs typeface="Times New Roman" pitchFamily="18" charset="0"/>
              </a:rPr>
              <a:t> ta </a:t>
            </a:r>
            <a:r>
              <a:rPr lang="en-US" sz="2000" i="1" dirty="0" err="1" smtClean="0">
                <a:solidFill>
                  <a:srgbClr val="0000FF"/>
                </a:solidFill>
                <a:latin typeface="Times New Roman" pitchFamily="18" charset="0"/>
                <a:cs typeface="Times New Roman" pitchFamily="18" charset="0"/>
              </a:rPr>
              <a:t>nói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hai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đại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lượng</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này</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thuận</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với</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nhau</a:t>
            </a:r>
            <a:r>
              <a:rPr lang="en-US" sz="2000" i="1" dirty="0" smtClean="0">
                <a:solidFill>
                  <a:srgbClr val="0000FF"/>
                </a:solidFill>
                <a:latin typeface="Times New Roman" pitchFamily="18" charset="0"/>
                <a:cs typeface="Times New Roman" pitchFamily="18" charset="0"/>
              </a:rPr>
              <a:t>.</a:t>
            </a:r>
          </a:p>
          <a:p>
            <a:pPr algn="just" eaLnBrk="1" hangingPunct="1"/>
            <a:endParaRPr lang="en-US" sz="2000" i="1" dirty="0" smtClean="0">
              <a:solidFill>
                <a:srgbClr val="0000FF"/>
              </a:solidFill>
              <a:latin typeface="Times New Roman" pitchFamily="18" charset="0"/>
              <a:cs typeface="Times New Roman" pitchFamily="18" charset="0"/>
            </a:endParaRPr>
          </a:p>
          <a:p>
            <a:pPr algn="just" eaLnBrk="1" hangingPunct="1"/>
            <a:r>
              <a:rPr lang="en-US" sz="2000" i="1" dirty="0" smtClean="0">
                <a:solidFill>
                  <a:srgbClr val="0000FF"/>
                </a:solidFill>
                <a:latin typeface="Times New Roman" pitchFamily="18" charset="0"/>
                <a:cs typeface="Times New Roman" pitchFamily="18" charset="0"/>
              </a:rPr>
              <a:t>+</a:t>
            </a:r>
            <a:r>
              <a:rPr lang="en-US" sz="2000" i="1" dirty="0" err="1" smtClean="0">
                <a:solidFill>
                  <a:srgbClr val="0000FF"/>
                </a:solidFill>
                <a:latin typeface="Times New Roman" pitchFamily="18" charset="0"/>
                <a:cs typeface="Times New Roman" pitchFamily="18" charset="0"/>
              </a:rPr>
              <a:t>Nếu</a:t>
            </a:r>
            <a:r>
              <a:rPr lang="en-US" sz="2000" i="1" dirty="0" smtClean="0">
                <a:solidFill>
                  <a:srgbClr val="0000FF"/>
                </a:solidFill>
                <a:latin typeface="Times New Roman" pitchFamily="18" charset="0"/>
                <a:cs typeface="Times New Roman" pitchFamily="18" charset="0"/>
              </a:rPr>
              <a:t> y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thuận</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với</a:t>
            </a:r>
            <a:r>
              <a:rPr lang="en-US" sz="2000" i="1" dirty="0" smtClean="0">
                <a:solidFill>
                  <a:srgbClr val="0000FF"/>
                </a:solidFill>
                <a:latin typeface="Times New Roman" pitchFamily="18" charset="0"/>
                <a:cs typeface="Times New Roman" pitchFamily="18" charset="0"/>
              </a:rPr>
              <a:t> x </a:t>
            </a:r>
            <a:r>
              <a:rPr lang="en-US" sz="2000" i="1" dirty="0" err="1" smtClean="0">
                <a:solidFill>
                  <a:srgbClr val="0000FF"/>
                </a:solidFill>
                <a:latin typeface="Times New Roman" pitchFamily="18" charset="0"/>
                <a:cs typeface="Times New Roman" pitchFamily="18" charset="0"/>
              </a:rPr>
              <a:t>theo</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hệ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số</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là</a:t>
            </a:r>
            <a:r>
              <a:rPr lang="en-US" sz="2000" i="1" dirty="0" smtClean="0">
                <a:solidFill>
                  <a:srgbClr val="0000FF"/>
                </a:solidFill>
                <a:latin typeface="Times New Roman" pitchFamily="18" charset="0"/>
                <a:cs typeface="Times New Roman" pitchFamily="18" charset="0"/>
              </a:rPr>
              <a:t> k (k# 0) </a:t>
            </a:r>
            <a:r>
              <a:rPr lang="en-US" sz="2000" i="1" dirty="0" err="1" smtClean="0">
                <a:solidFill>
                  <a:srgbClr val="0000FF"/>
                </a:solidFill>
                <a:latin typeface="Times New Roman" pitchFamily="18" charset="0"/>
                <a:cs typeface="Times New Roman" pitchFamily="18" charset="0"/>
              </a:rPr>
              <a:t>thì</a:t>
            </a:r>
            <a:r>
              <a:rPr lang="en-US" sz="2000" i="1" dirty="0" smtClean="0">
                <a:solidFill>
                  <a:srgbClr val="0000FF"/>
                </a:solidFill>
                <a:latin typeface="Times New Roman" pitchFamily="18" charset="0"/>
                <a:cs typeface="Times New Roman" pitchFamily="18" charset="0"/>
              </a:rPr>
              <a:t> x </a:t>
            </a:r>
            <a:r>
              <a:rPr lang="en-US" sz="2000" i="1" dirty="0" err="1" smtClean="0">
                <a:solidFill>
                  <a:srgbClr val="0000FF"/>
                </a:solidFill>
                <a:latin typeface="Times New Roman" pitchFamily="18" charset="0"/>
                <a:cs typeface="Times New Roman" pitchFamily="18" charset="0"/>
              </a:rPr>
              <a:t>cũng</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với</a:t>
            </a:r>
            <a:r>
              <a:rPr lang="en-US" sz="2000" i="1" dirty="0" smtClean="0">
                <a:solidFill>
                  <a:srgbClr val="0000FF"/>
                </a:solidFill>
                <a:latin typeface="Times New Roman" pitchFamily="18" charset="0"/>
                <a:cs typeface="Times New Roman" pitchFamily="18" charset="0"/>
              </a:rPr>
              <a:t> y </a:t>
            </a:r>
            <a:r>
              <a:rPr lang="en-US" sz="2000" i="1" dirty="0" err="1" smtClean="0">
                <a:solidFill>
                  <a:srgbClr val="0000FF"/>
                </a:solidFill>
                <a:latin typeface="Times New Roman" pitchFamily="18" charset="0"/>
                <a:cs typeface="Times New Roman" pitchFamily="18" charset="0"/>
              </a:rPr>
              <a:t>theo</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hệ</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số</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tỉ</a:t>
            </a:r>
            <a:r>
              <a:rPr lang="en-US" sz="2000" i="1" dirty="0" smtClean="0">
                <a:solidFill>
                  <a:srgbClr val="0000FF"/>
                </a:solidFill>
                <a:latin typeface="Times New Roman" pitchFamily="18" charset="0"/>
                <a:cs typeface="Times New Roman" pitchFamily="18" charset="0"/>
              </a:rPr>
              <a:t> </a:t>
            </a:r>
            <a:r>
              <a:rPr lang="en-US" sz="2000" i="1" dirty="0" err="1" smtClean="0">
                <a:solidFill>
                  <a:srgbClr val="0000FF"/>
                </a:solidFill>
                <a:latin typeface="Times New Roman" pitchFamily="18" charset="0"/>
                <a:cs typeface="Times New Roman" pitchFamily="18" charset="0"/>
              </a:rPr>
              <a:t>lệ</a:t>
            </a:r>
            <a:r>
              <a:rPr lang="en-US" sz="2000" i="1" dirty="0" smtClean="0">
                <a:solidFill>
                  <a:srgbClr val="0000FF"/>
                </a:solidFill>
                <a:latin typeface="Times New Roman" pitchFamily="18" charset="0"/>
                <a:cs typeface="Times New Roman" pitchFamily="18" charset="0"/>
              </a:rPr>
              <a:t>  </a:t>
            </a:r>
            <a:endParaRPr lang="en-US" sz="2000" i="1" dirty="0">
              <a:solidFill>
                <a:srgbClr val="0000FF"/>
              </a:solidFill>
              <a:latin typeface="Times New Roman" pitchFamily="18" charset="0"/>
              <a:cs typeface="Times New Roman" pitchFamily="18" charset="0"/>
            </a:endParaRPr>
          </a:p>
          <a:p>
            <a:pPr algn="just" eaLnBrk="1" hangingPunct="1"/>
            <a:endParaRPr lang="en-US" sz="2000" i="1" dirty="0">
              <a:solidFill>
                <a:srgbClr val="0000FF"/>
              </a:solidFill>
              <a:latin typeface="Times New Roman" pitchFamily="18" charset="0"/>
              <a:cs typeface="Times New Roman" pitchFamily="18" charset="0"/>
            </a:endParaRPr>
          </a:p>
        </p:txBody>
      </p:sp>
      <p:graphicFrame>
        <p:nvGraphicFramePr>
          <p:cNvPr id="201757" name="Object 29"/>
          <p:cNvGraphicFramePr>
            <a:graphicFrameLocks noChangeAspect="1"/>
          </p:cNvGraphicFramePr>
          <p:nvPr>
            <p:extLst>
              <p:ext uri="{D42A27DB-BD31-4B8C-83A1-F6EECF244321}">
                <p14:modId xmlns:p14="http://schemas.microsoft.com/office/powerpoint/2010/main" val="2514751977"/>
              </p:ext>
            </p:extLst>
          </p:nvPr>
        </p:nvGraphicFramePr>
        <p:xfrm>
          <a:off x="685800" y="5268604"/>
          <a:ext cx="228600" cy="592137"/>
        </p:xfrm>
        <a:graphic>
          <a:graphicData uri="http://schemas.openxmlformats.org/presentationml/2006/ole">
            <mc:AlternateContent xmlns:mc="http://schemas.openxmlformats.org/markup-compatibility/2006">
              <mc:Choice xmlns:v="urn:schemas-microsoft-com:vml" Requires="v">
                <p:oleObj spid="_x0000_s49213" name="Equation" r:id="rId7" imgW="152280" imgH="393480" progId="Equation.DSMT4">
                  <p:embed/>
                </p:oleObj>
              </mc:Choice>
              <mc:Fallback>
                <p:oleObj name="Equation" r:id="rId7" imgW="152280" imgH="393480" progId="Equation.DSMT4">
                  <p:embed/>
                  <p:pic>
                    <p:nvPicPr>
                      <p:cNvPr id="0" name="Object 29"/>
                      <p:cNvPicPr>
                        <a:picLocks noChangeAspect="1" noChangeArrowheads="1"/>
                      </p:cNvPicPr>
                      <p:nvPr/>
                    </p:nvPicPr>
                    <p:blipFill>
                      <a:blip r:embed="rId8"/>
                      <a:srcRect/>
                      <a:stretch>
                        <a:fillRect/>
                      </a:stretch>
                    </p:blipFill>
                    <p:spPr bwMode="auto">
                      <a:xfrm>
                        <a:off x="685800" y="5268604"/>
                        <a:ext cx="228600"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56"/>
                                        </p:tgtEl>
                                        <p:attrNameLst>
                                          <p:attrName>style.visibility</p:attrName>
                                        </p:attrNameLst>
                                      </p:cBhvr>
                                      <p:to>
                                        <p:strVal val="visible"/>
                                      </p:to>
                                    </p:set>
                                    <p:animEffect transition="in" filter="blinds(horizontal)">
                                      <p:cBhvr>
                                        <p:cTn id="7" dur="500"/>
                                        <p:tgtEl>
                                          <p:spTgt spid="201756"/>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01757"/>
                                        </p:tgtEl>
                                        <p:attrNameLst>
                                          <p:attrName>style.visibility</p:attrName>
                                        </p:attrNameLst>
                                      </p:cBhvr>
                                      <p:to>
                                        <p:strVal val="visible"/>
                                      </p:to>
                                    </p:set>
                                    <p:animEffect transition="in" filter="blinds(horizontal)">
                                      <p:cBhvr>
                                        <p:cTn id="11" dur="500"/>
                                        <p:tgtEl>
                                          <p:spTgt spid="20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04800"/>
            <a:ext cx="8229600" cy="715962"/>
          </a:xfrm>
        </p:spPr>
        <p:txBody>
          <a:bodyPr>
            <a:normAutofit fontScale="90000"/>
          </a:bodyPr>
          <a:lstStyle/>
          <a:p>
            <a:pPr algn="ctr"/>
            <a:r>
              <a:rPr lang="en-US" b="1" i="1" dirty="0" smtClean="0">
                <a:latin typeface="Times New Roman" pitchFamily="18" charset="0"/>
                <a:cs typeface="Times New Roman" pitchFamily="18" charset="0"/>
              </a:rPr>
              <a:t>BÀI TẬP 3: HOẠT ĐỘNG NHÓM LỚN</a:t>
            </a:r>
            <a:br>
              <a:rPr lang="en-US" b="1"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t>
            </a:r>
            <a:r>
              <a:rPr lang="en-US" i="1" dirty="0" err="1" smtClean="0">
                <a:solidFill>
                  <a:schemeClr val="accent3">
                    <a:lumMod val="60000"/>
                    <a:lumOff val="40000"/>
                  </a:schemeClr>
                </a:solidFill>
                <a:latin typeface="Times New Roman" pitchFamily="18" charset="0"/>
                <a:cs typeface="Times New Roman" pitchFamily="18" charset="0"/>
              </a:rPr>
              <a:t>thời</a:t>
            </a:r>
            <a:r>
              <a:rPr lang="en-US" i="1" dirty="0" smtClean="0">
                <a:solidFill>
                  <a:schemeClr val="accent3">
                    <a:lumMod val="60000"/>
                    <a:lumOff val="40000"/>
                  </a:schemeClr>
                </a:solidFill>
                <a:latin typeface="Times New Roman" pitchFamily="18" charset="0"/>
                <a:cs typeface="Times New Roman" pitchFamily="18" charset="0"/>
              </a:rPr>
              <a:t> </a:t>
            </a:r>
            <a:r>
              <a:rPr lang="en-US" i="1" dirty="0" err="1" smtClean="0">
                <a:solidFill>
                  <a:schemeClr val="accent3">
                    <a:lumMod val="60000"/>
                    <a:lumOff val="40000"/>
                  </a:schemeClr>
                </a:solidFill>
                <a:latin typeface="Times New Roman" pitchFamily="18" charset="0"/>
                <a:cs typeface="Times New Roman" pitchFamily="18" charset="0"/>
              </a:rPr>
              <a:t>gian</a:t>
            </a:r>
            <a:r>
              <a:rPr lang="en-US" i="1" dirty="0" smtClean="0">
                <a:solidFill>
                  <a:schemeClr val="accent3">
                    <a:lumMod val="60000"/>
                    <a:lumOff val="40000"/>
                  </a:schemeClr>
                </a:solidFill>
                <a:latin typeface="Times New Roman" pitchFamily="18" charset="0"/>
                <a:cs typeface="Times New Roman" pitchFamily="18" charset="0"/>
              </a:rPr>
              <a:t> 5’</a:t>
            </a:r>
            <a:endParaRPr lang="en-US" i="1" dirty="0">
              <a:solidFill>
                <a:schemeClr val="accent3">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4038600" cy="1905000"/>
          </a:xfrm>
        </p:spPr>
        <p:txBody>
          <a:bodyPr/>
          <a:lstStyle/>
          <a:p>
            <a:pPr marL="0" indent="0">
              <a:buNone/>
            </a:pPr>
            <a:r>
              <a:rPr lang="en-US" dirty="0" smtClean="0"/>
              <a:t>1. </a:t>
            </a:r>
            <a:r>
              <a:rPr lang="en-US" dirty="0" err="1" smtClean="0"/>
              <a:t>Diện</a:t>
            </a:r>
            <a:r>
              <a:rPr lang="en-US" dirty="0" smtClean="0"/>
              <a:t> </a:t>
            </a:r>
            <a:r>
              <a:rPr lang="en-US" dirty="0" err="1" smtClean="0"/>
              <a:t>tích</a:t>
            </a:r>
            <a:r>
              <a:rPr lang="en-US" dirty="0" smtClean="0"/>
              <a:t> </a:t>
            </a:r>
            <a:r>
              <a:rPr lang="en-US" dirty="0" err="1" smtClean="0"/>
              <a:t>của</a:t>
            </a:r>
            <a:r>
              <a:rPr lang="en-US" dirty="0" smtClean="0"/>
              <a:t> 1 </a:t>
            </a:r>
            <a:r>
              <a:rPr lang="en-US" dirty="0" err="1" smtClean="0"/>
              <a:t>hình</a:t>
            </a:r>
            <a:r>
              <a:rPr lang="en-US" dirty="0" smtClean="0"/>
              <a:t> </a:t>
            </a:r>
            <a:r>
              <a:rPr lang="en-US" dirty="0" err="1" smtClean="0"/>
              <a:t>vuông</a:t>
            </a:r>
            <a:endParaRPr lang="en-US" dirty="0" smtClean="0"/>
          </a:p>
          <a:p>
            <a:pPr marL="0" indent="0">
              <a:buNone/>
            </a:pPr>
            <a:endParaRPr lang="en-US" dirty="0" smtClean="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77267001"/>
              </p:ext>
            </p:extLst>
          </p:nvPr>
        </p:nvGraphicFramePr>
        <p:xfrm>
          <a:off x="381000" y="2051396"/>
          <a:ext cx="4191000" cy="1093124"/>
        </p:xfrm>
        <a:graphic>
          <a:graphicData uri="http://schemas.openxmlformats.org/drawingml/2006/table">
            <a:tbl>
              <a:tblPr firstRow="1" bandRow="1">
                <a:tableStyleId>{5C22544A-7EE6-4342-B048-85BDC9FD1C3A}</a:tableStyleId>
              </a:tblPr>
              <a:tblGrid>
                <a:gridCol w="960120"/>
                <a:gridCol w="807720"/>
                <a:gridCol w="807720"/>
                <a:gridCol w="807720"/>
                <a:gridCol w="807720"/>
              </a:tblGrid>
              <a:tr h="0">
                <a:tc>
                  <a:txBody>
                    <a:bodyPr/>
                    <a:lstStyle/>
                    <a:p>
                      <a:r>
                        <a:rPr lang="en-US" dirty="0" err="1" smtClean="0"/>
                        <a:t>Cạnh</a:t>
                      </a:r>
                      <a:r>
                        <a:rPr lang="en-US" dirty="0" smtClean="0"/>
                        <a:t> </a:t>
                      </a:r>
                      <a:endParaRPr lang="en-US" dirty="0"/>
                    </a:p>
                  </a:txBody>
                  <a:tcPr/>
                </a:tc>
                <a:tc>
                  <a:txBody>
                    <a:bodyPr/>
                    <a:lstStyle/>
                    <a:p>
                      <a:r>
                        <a:rPr lang="en-US" strike="noStrike" baseline="0" dirty="0" smtClean="0"/>
                        <a:t>x1=2</a:t>
                      </a:r>
                      <a:endParaRPr lang="en-US" strike="noStrike" baseline="0" dirty="0"/>
                    </a:p>
                  </a:txBody>
                  <a:tcPr/>
                </a:tc>
                <a:tc>
                  <a:txBody>
                    <a:bodyPr/>
                    <a:lstStyle/>
                    <a:p>
                      <a:r>
                        <a:rPr lang="en-US" baseline="0" dirty="0" smtClean="0"/>
                        <a:t>x2=3</a:t>
                      </a:r>
                      <a:endParaRPr lang="en-US" baseline="0" dirty="0"/>
                    </a:p>
                  </a:txBody>
                  <a:tcPr/>
                </a:tc>
                <a:tc>
                  <a:txBody>
                    <a:bodyPr/>
                    <a:lstStyle/>
                    <a:p>
                      <a:r>
                        <a:rPr lang="en-US" baseline="0" dirty="0" smtClean="0"/>
                        <a:t>x3=4</a:t>
                      </a:r>
                      <a:endParaRPr lang="en-US" baseline="0" dirty="0"/>
                    </a:p>
                  </a:txBody>
                  <a:tcPr/>
                </a:tc>
                <a:tc>
                  <a:txBody>
                    <a:bodyPr/>
                    <a:lstStyle/>
                    <a:p>
                      <a:r>
                        <a:rPr lang="en-US" baseline="0" dirty="0" smtClean="0"/>
                        <a:t>x4 =5</a:t>
                      </a:r>
                      <a:endParaRPr lang="en-US" baseline="0" dirty="0"/>
                    </a:p>
                  </a:txBody>
                  <a:tcPr/>
                </a:tc>
              </a:tr>
              <a:tr h="727364">
                <a:tc>
                  <a:txBody>
                    <a:bodyPr/>
                    <a:lstStyle/>
                    <a:p>
                      <a:r>
                        <a:rPr lang="en-US" dirty="0" err="1" smtClean="0"/>
                        <a:t>Diện</a:t>
                      </a:r>
                      <a:r>
                        <a:rPr lang="en-US" baseline="0" dirty="0" smtClean="0"/>
                        <a:t> </a:t>
                      </a:r>
                      <a:r>
                        <a:rPr lang="en-US" baseline="0" dirty="0" err="1" smtClean="0"/>
                        <a:t>tích</a:t>
                      </a:r>
                      <a:endParaRPr lang="en-US" dirty="0"/>
                    </a:p>
                  </a:txBody>
                  <a:tcPr/>
                </a:tc>
                <a:tc>
                  <a:txBody>
                    <a:bodyPr/>
                    <a:lstStyle/>
                    <a:p>
                      <a:r>
                        <a:rPr lang="en-US" baseline="0" dirty="0" smtClean="0"/>
                        <a:t>y1 ?</a:t>
                      </a:r>
                      <a:endParaRPr lang="en-US" baseline="0" dirty="0"/>
                    </a:p>
                  </a:txBody>
                  <a:tcPr/>
                </a:tc>
                <a:tc>
                  <a:txBody>
                    <a:bodyPr/>
                    <a:lstStyle/>
                    <a:p>
                      <a:r>
                        <a:rPr lang="en-US" baseline="0" dirty="0" smtClean="0"/>
                        <a:t>y2 ?</a:t>
                      </a:r>
                      <a:endParaRPr lang="en-US" baseline="0" dirty="0"/>
                    </a:p>
                  </a:txBody>
                  <a:tcPr/>
                </a:tc>
                <a:tc>
                  <a:txBody>
                    <a:bodyPr/>
                    <a:lstStyle/>
                    <a:p>
                      <a:r>
                        <a:rPr lang="en-US" baseline="0" dirty="0" smtClean="0"/>
                        <a:t>y3 ?</a:t>
                      </a:r>
                      <a:endParaRPr lang="en-US" baseline="0" dirty="0"/>
                    </a:p>
                  </a:txBody>
                  <a:tcPr/>
                </a:tc>
                <a:tc>
                  <a:txBody>
                    <a:bodyPr/>
                    <a:lstStyle/>
                    <a:p>
                      <a:r>
                        <a:rPr lang="en-US" baseline="0" dirty="0" smtClean="0"/>
                        <a:t>y4 ?</a:t>
                      </a:r>
                      <a:endParaRPr lang="en-US" baseline="0" dirty="0"/>
                    </a:p>
                  </a:txBody>
                  <a:tcPr/>
                </a:tc>
              </a:tr>
            </a:tbl>
          </a:graphicData>
        </a:graphic>
      </p:graphicFrame>
      <p:sp>
        <p:nvSpPr>
          <p:cNvPr id="5" name="Content Placeholder 4"/>
          <p:cNvSpPr>
            <a:spLocks noGrp="1"/>
          </p:cNvSpPr>
          <p:nvPr>
            <p:ph sz="quarter" idx="3"/>
          </p:nvPr>
        </p:nvSpPr>
        <p:spPr>
          <a:xfrm>
            <a:off x="457200" y="3276599"/>
            <a:ext cx="8153400" cy="2933131"/>
          </a:xfrm>
        </p:spPr>
        <p:txBody>
          <a:bodyPr/>
          <a:lstStyle/>
          <a:p>
            <a:pPr marL="0" indent="0">
              <a:buNone/>
            </a:pPr>
            <a:r>
              <a:rPr lang="en-US" dirty="0" smtClean="0"/>
              <a:t>a. </a:t>
            </a:r>
            <a:r>
              <a:rPr lang="en-US" dirty="0" err="1" smtClean="0"/>
              <a:t>Các</a:t>
            </a:r>
            <a:r>
              <a:rPr lang="en-US" dirty="0" smtClean="0"/>
              <a:t> </a:t>
            </a:r>
            <a:r>
              <a:rPr lang="en-US" dirty="0" err="1" smtClean="0"/>
              <a:t>đại</a:t>
            </a:r>
            <a:r>
              <a:rPr lang="en-US" dirty="0" smtClean="0"/>
              <a:t> </a:t>
            </a:r>
            <a:r>
              <a:rPr lang="en-US" dirty="0" err="1" smtClean="0"/>
              <a:t>lượng</a:t>
            </a:r>
            <a:r>
              <a:rPr lang="en-US" dirty="0" smtClean="0"/>
              <a:t> </a:t>
            </a:r>
            <a:r>
              <a:rPr lang="en-US" dirty="0" err="1" smtClean="0"/>
              <a:t>nêu</a:t>
            </a:r>
            <a:r>
              <a:rPr lang="en-US" dirty="0" smtClean="0"/>
              <a:t> ở </a:t>
            </a:r>
            <a:r>
              <a:rPr lang="en-US" dirty="0" err="1" smtClean="0"/>
              <a:t>hai</a:t>
            </a:r>
            <a:r>
              <a:rPr lang="en-US" dirty="0" smtClean="0"/>
              <a:t> </a:t>
            </a:r>
            <a:r>
              <a:rPr lang="en-US" dirty="0" err="1" smtClean="0"/>
              <a:t>bảng</a:t>
            </a:r>
            <a:r>
              <a:rPr lang="en-US" dirty="0" smtClean="0"/>
              <a:t> </a:t>
            </a:r>
            <a:r>
              <a:rPr lang="en-US" dirty="0" err="1" smtClean="0"/>
              <a:t>trên</a:t>
            </a:r>
            <a:r>
              <a:rPr lang="en-US" dirty="0" smtClean="0"/>
              <a:t> </a:t>
            </a:r>
            <a:r>
              <a:rPr lang="en-US" dirty="0" err="1" smtClean="0"/>
              <a:t>có</a:t>
            </a:r>
            <a:r>
              <a:rPr lang="en-US" dirty="0" smtClean="0"/>
              <a:t> TLT </a:t>
            </a:r>
            <a:r>
              <a:rPr lang="en-US" dirty="0" err="1" smtClean="0"/>
              <a:t>với</a:t>
            </a:r>
            <a:r>
              <a:rPr lang="en-US" dirty="0" smtClean="0"/>
              <a:t> </a:t>
            </a:r>
            <a:r>
              <a:rPr lang="en-US" dirty="0" err="1" smtClean="0"/>
              <a:t>nhau</a:t>
            </a:r>
            <a:r>
              <a:rPr lang="en-US" dirty="0" smtClean="0"/>
              <a:t> </a:t>
            </a:r>
            <a:r>
              <a:rPr lang="en-US" dirty="0" err="1" smtClean="0"/>
              <a:t>không</a:t>
            </a:r>
            <a:r>
              <a:rPr lang="en-US" dirty="0" smtClean="0"/>
              <a:t>?</a:t>
            </a:r>
          </a:p>
          <a:p>
            <a:pPr marL="0" indent="0">
              <a:buNone/>
            </a:pPr>
            <a:r>
              <a:rPr lang="en-US" dirty="0" smtClean="0"/>
              <a:t>b. </a:t>
            </a:r>
            <a:r>
              <a:rPr lang="en-US" dirty="0" err="1" smtClean="0"/>
              <a:t>Bảng</a:t>
            </a:r>
            <a:r>
              <a:rPr lang="en-US" dirty="0" smtClean="0"/>
              <a:t> </a:t>
            </a:r>
            <a:r>
              <a:rPr lang="en-US" dirty="0" err="1" smtClean="0"/>
              <a:t>nào</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hai</a:t>
            </a:r>
            <a:r>
              <a:rPr lang="en-US" dirty="0" smtClean="0"/>
              <a:t> </a:t>
            </a:r>
            <a:r>
              <a:rPr lang="en-US" dirty="0" err="1" smtClean="0"/>
              <a:t>đại</a:t>
            </a:r>
            <a:r>
              <a:rPr lang="en-US" dirty="0" smtClean="0"/>
              <a:t> </a:t>
            </a:r>
            <a:r>
              <a:rPr lang="en-US" dirty="0" err="1" smtClean="0"/>
              <a:t>lượng</a:t>
            </a:r>
            <a:r>
              <a:rPr lang="en-US" dirty="0" smtClean="0"/>
              <a:t> TLT </a:t>
            </a:r>
          </a:p>
          <a:p>
            <a:pPr marL="0" indent="0">
              <a:buNone/>
            </a:pPr>
            <a:r>
              <a:rPr lang="en-US" dirty="0" smtClean="0"/>
              <a:t>+ </a:t>
            </a:r>
            <a:r>
              <a:rPr lang="en-US" dirty="0" err="1" smtClean="0"/>
              <a:t>Viết</a:t>
            </a:r>
            <a:r>
              <a:rPr lang="en-US" dirty="0" smtClean="0"/>
              <a:t> </a:t>
            </a:r>
            <a:r>
              <a:rPr lang="en-US" dirty="0" err="1" smtClean="0"/>
              <a:t>công</a:t>
            </a:r>
            <a:r>
              <a:rPr lang="en-US" dirty="0" smtClean="0"/>
              <a:t> </a:t>
            </a:r>
            <a:r>
              <a:rPr lang="en-US" dirty="0" err="1" smtClean="0"/>
              <a:t>thức</a:t>
            </a:r>
            <a:r>
              <a:rPr lang="en-US" dirty="0" smtClean="0"/>
              <a:t> </a:t>
            </a:r>
            <a:r>
              <a:rPr lang="en-US" dirty="0" err="1" smtClean="0"/>
              <a:t>biểu</a:t>
            </a:r>
            <a:r>
              <a:rPr lang="en-US" dirty="0" smtClean="0"/>
              <a:t> </a:t>
            </a:r>
            <a:r>
              <a:rPr lang="en-US" dirty="0" err="1" smtClean="0"/>
              <a:t>thị</a:t>
            </a:r>
            <a:r>
              <a:rPr lang="en-US" dirty="0" smtClean="0"/>
              <a:t> </a:t>
            </a:r>
            <a:r>
              <a:rPr lang="en-US" dirty="0" err="1" smtClean="0"/>
              <a:t>liên</a:t>
            </a:r>
            <a:r>
              <a:rPr lang="en-US" dirty="0" smtClean="0"/>
              <a:t> </a:t>
            </a:r>
            <a:r>
              <a:rPr lang="en-US" dirty="0" err="1" smtClean="0"/>
              <a:t>hệ</a:t>
            </a:r>
            <a:r>
              <a:rPr lang="en-US" dirty="0" smtClean="0"/>
              <a:t> </a:t>
            </a:r>
            <a:r>
              <a:rPr lang="en-US" dirty="0" err="1" smtClean="0"/>
              <a:t>của</a:t>
            </a:r>
            <a:r>
              <a:rPr lang="en-US" dirty="0" smtClean="0"/>
              <a:t> 2 </a:t>
            </a:r>
            <a:r>
              <a:rPr lang="en-US" dirty="0" err="1" smtClean="0"/>
              <a:t>đại</a:t>
            </a:r>
            <a:r>
              <a:rPr lang="en-US" dirty="0" smtClean="0"/>
              <a:t> </a:t>
            </a:r>
            <a:r>
              <a:rPr lang="en-US" dirty="0" err="1" smtClean="0"/>
              <a:t>lượng</a:t>
            </a:r>
            <a:endParaRPr lang="en-US" dirty="0" smtClean="0"/>
          </a:p>
          <a:p>
            <a:pPr marL="0" indent="0">
              <a:buNone/>
            </a:pPr>
            <a:r>
              <a:rPr lang="en-US" dirty="0" smtClean="0"/>
              <a:t>+ </a:t>
            </a:r>
            <a:r>
              <a:rPr lang="en-US" dirty="0" err="1" smtClean="0"/>
              <a:t>Xác</a:t>
            </a:r>
            <a:r>
              <a:rPr lang="en-US" dirty="0" smtClean="0"/>
              <a:t> </a:t>
            </a:r>
            <a:r>
              <a:rPr lang="en-US" dirty="0" err="1" smtClean="0"/>
              <a:t>định</a:t>
            </a:r>
            <a:r>
              <a:rPr lang="en-US" dirty="0" smtClean="0"/>
              <a:t> </a:t>
            </a:r>
            <a:r>
              <a:rPr lang="en-US" dirty="0" err="1" smtClean="0"/>
              <a:t>hệ</a:t>
            </a:r>
            <a:r>
              <a:rPr lang="en-US" dirty="0" smtClean="0"/>
              <a:t> </a:t>
            </a:r>
            <a:r>
              <a:rPr lang="en-US" dirty="0" err="1" smtClean="0"/>
              <a:t>số</a:t>
            </a:r>
            <a:r>
              <a:rPr lang="en-US" dirty="0" smtClean="0"/>
              <a:t> </a:t>
            </a:r>
            <a:r>
              <a:rPr lang="en-US" dirty="0" err="1" smtClean="0"/>
              <a:t>tỉ</a:t>
            </a:r>
            <a:r>
              <a:rPr lang="en-US" dirty="0" smtClean="0"/>
              <a:t> </a:t>
            </a:r>
            <a:r>
              <a:rPr lang="en-US" dirty="0" err="1" smtClean="0"/>
              <a:t>lệ</a:t>
            </a:r>
            <a:endParaRPr lang="en-US" dirty="0" smtClean="0"/>
          </a:p>
          <a:p>
            <a:pPr marL="0" indent="0">
              <a:buNone/>
            </a:pPr>
            <a:r>
              <a:rPr lang="en-US" dirty="0" smtClean="0"/>
              <a:t>+</a:t>
            </a:r>
            <a:r>
              <a:rPr lang="en-US" dirty="0" err="1"/>
              <a:t>N</a:t>
            </a:r>
            <a:r>
              <a:rPr lang="en-US" dirty="0" err="1" smtClean="0"/>
              <a:t>hận</a:t>
            </a:r>
            <a:r>
              <a:rPr lang="en-US" dirty="0" smtClean="0"/>
              <a:t> </a:t>
            </a:r>
            <a:r>
              <a:rPr lang="en-US" dirty="0" err="1" smtClean="0"/>
              <a:t>xét</a:t>
            </a:r>
            <a:r>
              <a:rPr lang="en-US" dirty="0" smtClean="0"/>
              <a:t> </a:t>
            </a:r>
            <a:r>
              <a:rPr lang="en-US" dirty="0" err="1" smtClean="0"/>
              <a:t>về</a:t>
            </a:r>
            <a:r>
              <a:rPr lang="en-US" dirty="0" smtClean="0"/>
              <a:t> </a:t>
            </a:r>
            <a:r>
              <a:rPr lang="en-US" dirty="0" err="1" smtClean="0"/>
              <a:t>các</a:t>
            </a:r>
            <a:r>
              <a:rPr lang="en-US" dirty="0" smtClean="0"/>
              <a:t> </a:t>
            </a:r>
            <a:r>
              <a:rPr lang="en-US" dirty="0" err="1" smtClean="0"/>
              <a:t>tỉ</a:t>
            </a:r>
            <a:r>
              <a:rPr lang="en-US" dirty="0" smtClean="0"/>
              <a:t> </a:t>
            </a:r>
            <a:r>
              <a:rPr lang="en-US" dirty="0" err="1" smtClean="0"/>
              <a:t>số</a:t>
            </a:r>
            <a:r>
              <a:rPr lang="en-US" dirty="0" smtClean="0"/>
              <a:t> </a:t>
            </a:r>
            <a:endParaRPr lang="en-US" dirty="0"/>
          </a:p>
        </p:txBody>
      </p:sp>
      <p:sp>
        <p:nvSpPr>
          <p:cNvPr id="6" name="Content Placeholder 5"/>
          <p:cNvSpPr>
            <a:spLocks noGrp="1"/>
          </p:cNvSpPr>
          <p:nvPr>
            <p:ph sz="quarter" idx="4"/>
          </p:nvPr>
        </p:nvSpPr>
        <p:spPr>
          <a:xfrm>
            <a:off x="4648200" y="1219201"/>
            <a:ext cx="4038600" cy="1752600"/>
          </a:xfrm>
        </p:spPr>
        <p:txBody>
          <a:bodyPr/>
          <a:lstStyle/>
          <a:p>
            <a:pPr marL="0" indent="0">
              <a:buNone/>
            </a:pPr>
            <a:r>
              <a:rPr lang="en-US" dirty="0" smtClean="0"/>
              <a:t>2. Chu vi </a:t>
            </a:r>
            <a:r>
              <a:rPr lang="en-US" dirty="0" err="1" smtClean="0"/>
              <a:t>của</a:t>
            </a:r>
            <a:r>
              <a:rPr lang="en-US" dirty="0" smtClean="0"/>
              <a:t> 1 </a:t>
            </a:r>
            <a:r>
              <a:rPr lang="en-US" dirty="0" err="1" smtClean="0"/>
              <a:t>hình</a:t>
            </a:r>
            <a:r>
              <a:rPr lang="en-US" dirty="0" smtClean="0"/>
              <a:t> </a:t>
            </a:r>
            <a:r>
              <a:rPr lang="en-US" dirty="0" err="1" smtClean="0"/>
              <a:t>vuông</a:t>
            </a:r>
            <a:endParaRPr lang="en-US" dirty="0"/>
          </a:p>
          <a:p>
            <a:pPr marL="0" indent="0">
              <a:buNone/>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382469720"/>
              </p:ext>
            </p:extLst>
          </p:nvPr>
        </p:nvGraphicFramePr>
        <p:xfrm>
          <a:off x="4724400" y="2057399"/>
          <a:ext cx="3962400" cy="1005840"/>
        </p:xfrm>
        <a:graphic>
          <a:graphicData uri="http://schemas.openxmlformats.org/drawingml/2006/table">
            <a:tbl>
              <a:tblPr firstRow="1" bandRow="1">
                <a:tableStyleId>{5C22544A-7EE6-4342-B048-85BDC9FD1C3A}</a:tableStyleId>
              </a:tblPr>
              <a:tblGrid>
                <a:gridCol w="792480"/>
                <a:gridCol w="792480"/>
                <a:gridCol w="792480"/>
                <a:gridCol w="792480"/>
                <a:gridCol w="792480"/>
              </a:tblGrid>
              <a:tr h="174472">
                <a:tc>
                  <a:txBody>
                    <a:bodyPr/>
                    <a:lstStyle/>
                    <a:p>
                      <a:r>
                        <a:rPr lang="en-US" dirty="0" err="1" smtClean="0"/>
                        <a:t>Cạnh</a:t>
                      </a:r>
                      <a:endParaRPr lang="en-US" dirty="0"/>
                    </a:p>
                  </a:txBody>
                  <a:tcPr/>
                </a:tc>
                <a:tc>
                  <a:txBody>
                    <a:bodyPr/>
                    <a:lstStyle/>
                    <a:p>
                      <a:r>
                        <a:rPr lang="en-US" dirty="0" smtClean="0"/>
                        <a:t>x1</a:t>
                      </a:r>
                      <a:r>
                        <a:rPr lang="en-US" baseline="0" dirty="0" smtClean="0"/>
                        <a:t>=2</a:t>
                      </a:r>
                      <a:endParaRPr lang="en-US" dirty="0"/>
                    </a:p>
                  </a:txBody>
                  <a:tcPr/>
                </a:tc>
                <a:tc>
                  <a:txBody>
                    <a:bodyPr/>
                    <a:lstStyle/>
                    <a:p>
                      <a:r>
                        <a:rPr lang="en-US" dirty="0" smtClean="0"/>
                        <a:t>x2</a:t>
                      </a:r>
                      <a:r>
                        <a:rPr lang="en-US" baseline="0" dirty="0" smtClean="0"/>
                        <a:t> =3</a:t>
                      </a:r>
                      <a:endParaRPr lang="en-US" dirty="0"/>
                    </a:p>
                  </a:txBody>
                  <a:tcPr/>
                </a:tc>
                <a:tc>
                  <a:txBody>
                    <a:bodyPr/>
                    <a:lstStyle/>
                    <a:p>
                      <a:r>
                        <a:rPr lang="en-US" dirty="0" smtClean="0"/>
                        <a:t>x3=4</a:t>
                      </a:r>
                      <a:endParaRPr lang="en-US" dirty="0"/>
                    </a:p>
                  </a:txBody>
                  <a:tcPr/>
                </a:tc>
                <a:tc>
                  <a:txBody>
                    <a:bodyPr/>
                    <a:lstStyle/>
                    <a:p>
                      <a:r>
                        <a:rPr lang="en-US" dirty="0" smtClean="0"/>
                        <a:t>x4=5 </a:t>
                      </a:r>
                      <a:endParaRPr lang="en-US" dirty="0"/>
                    </a:p>
                  </a:txBody>
                  <a:tcPr/>
                </a:tc>
              </a:tr>
              <a:tr h="485928">
                <a:tc>
                  <a:txBody>
                    <a:bodyPr/>
                    <a:lstStyle/>
                    <a:p>
                      <a:r>
                        <a:rPr lang="en-US" dirty="0" smtClean="0"/>
                        <a:t>Chu vi</a:t>
                      </a:r>
                      <a:endParaRPr lang="en-US" dirty="0"/>
                    </a:p>
                  </a:txBody>
                  <a:tcPr/>
                </a:tc>
                <a:tc>
                  <a:txBody>
                    <a:bodyPr/>
                    <a:lstStyle/>
                    <a:p>
                      <a:r>
                        <a:rPr lang="en-US" dirty="0" smtClean="0"/>
                        <a:t>y1?</a:t>
                      </a:r>
                      <a:endParaRPr lang="en-US" dirty="0"/>
                    </a:p>
                  </a:txBody>
                  <a:tcPr/>
                </a:tc>
                <a:tc>
                  <a:txBody>
                    <a:bodyPr/>
                    <a:lstStyle/>
                    <a:p>
                      <a:r>
                        <a:rPr lang="en-US" dirty="0" smtClean="0"/>
                        <a:t>y2? </a:t>
                      </a:r>
                      <a:endParaRPr lang="en-US" dirty="0"/>
                    </a:p>
                  </a:txBody>
                  <a:tcPr/>
                </a:tc>
                <a:tc>
                  <a:txBody>
                    <a:bodyPr/>
                    <a:lstStyle/>
                    <a:p>
                      <a:r>
                        <a:rPr lang="en-US" dirty="0" smtClean="0"/>
                        <a:t>y3?</a:t>
                      </a:r>
                      <a:r>
                        <a:rPr lang="en-US" baseline="0" dirty="0" smtClean="0"/>
                        <a:t> </a:t>
                      </a:r>
                      <a:endParaRPr lang="en-US" dirty="0"/>
                    </a:p>
                  </a:txBody>
                  <a:tcPr/>
                </a:tc>
                <a:tc>
                  <a:txBody>
                    <a:bodyPr/>
                    <a:lstStyle/>
                    <a:p>
                      <a:r>
                        <a:rPr lang="en-US" dirty="0" smtClean="0"/>
                        <a:t>y4?</a:t>
                      </a:r>
                      <a:endParaRPr lang="en-US" dirty="0"/>
                    </a:p>
                  </a:txBody>
                  <a:tcPr/>
                </a:tc>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37826751"/>
              </p:ext>
            </p:extLst>
          </p:nvPr>
        </p:nvGraphicFramePr>
        <p:xfrm>
          <a:off x="3810000" y="5486400"/>
          <a:ext cx="1676400" cy="685800"/>
        </p:xfrm>
        <a:graphic>
          <a:graphicData uri="http://schemas.openxmlformats.org/presentationml/2006/ole">
            <mc:AlternateContent xmlns:mc="http://schemas.openxmlformats.org/markup-compatibility/2006">
              <mc:Choice xmlns:v="urn:schemas-microsoft-com:vml" Requires="v">
                <p:oleObj spid="_x0000_s54285" name="Equation" r:id="rId3" imgW="774360" imgH="380880" progId="Equation.DSMT4">
                  <p:embed/>
                </p:oleObj>
              </mc:Choice>
              <mc:Fallback>
                <p:oleObj name="Equation" r:id="rId3" imgW="774360" imgH="380880" progId="Equation.DSMT4">
                  <p:embed/>
                  <p:pic>
                    <p:nvPicPr>
                      <p:cNvPr id="0" name=""/>
                      <p:cNvPicPr/>
                      <p:nvPr/>
                    </p:nvPicPr>
                    <p:blipFill>
                      <a:blip r:embed="rId4"/>
                      <a:stretch>
                        <a:fillRect/>
                      </a:stretch>
                    </p:blipFill>
                    <p:spPr>
                      <a:xfrm>
                        <a:off x="3810000" y="5486400"/>
                        <a:ext cx="1676400" cy="685800"/>
                      </a:xfrm>
                      <a:prstGeom prst="rect">
                        <a:avLst/>
                      </a:prstGeom>
                    </p:spPr>
                  </p:pic>
                </p:oleObj>
              </mc:Fallback>
            </mc:AlternateContent>
          </a:graphicData>
        </a:graphic>
      </p:graphicFrame>
    </p:spTree>
    <p:extLst>
      <p:ext uri="{BB962C8B-B14F-4D97-AF65-F5344CB8AC3E}">
        <p14:creationId xmlns:p14="http://schemas.microsoft.com/office/powerpoint/2010/main" val="169878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04800"/>
            <a:ext cx="8229600" cy="715962"/>
          </a:xfrm>
        </p:spPr>
        <p:txBody>
          <a:bodyPr>
            <a:normAutofit/>
          </a:bodyPr>
          <a:lstStyle/>
          <a:p>
            <a:pPr algn="ctr"/>
            <a:r>
              <a:rPr lang="en-US" b="1" i="1" dirty="0" err="1" smtClean="0">
                <a:solidFill>
                  <a:schemeClr val="accent1">
                    <a:lumMod val="75000"/>
                  </a:schemeClr>
                </a:solidFill>
                <a:latin typeface="Times New Roman" pitchFamily="18" charset="0"/>
                <a:cs typeface="Times New Roman" pitchFamily="18" charset="0"/>
              </a:rPr>
              <a:t>Đáp</a:t>
            </a:r>
            <a:r>
              <a:rPr lang="en-US" b="1" i="1" dirty="0" smtClean="0">
                <a:solidFill>
                  <a:schemeClr val="accent1">
                    <a:lumMod val="75000"/>
                  </a:schemeClr>
                </a:solidFill>
                <a:latin typeface="Times New Roman" pitchFamily="18" charset="0"/>
                <a:cs typeface="Times New Roman" pitchFamily="18" charset="0"/>
              </a:rPr>
              <a:t> </a:t>
            </a:r>
            <a:r>
              <a:rPr lang="en-US" b="1" i="1" dirty="0" err="1" smtClean="0">
                <a:solidFill>
                  <a:schemeClr val="accent1">
                    <a:lumMod val="75000"/>
                  </a:schemeClr>
                </a:solidFill>
                <a:latin typeface="Times New Roman" pitchFamily="18" charset="0"/>
                <a:cs typeface="Times New Roman" pitchFamily="18" charset="0"/>
              </a:rPr>
              <a:t>án</a:t>
            </a:r>
            <a:endParaRPr lang="en-US" i="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4038600" cy="1905000"/>
          </a:xfrm>
        </p:spPr>
        <p:txBody>
          <a:bodyPr/>
          <a:lstStyle/>
          <a:p>
            <a:pPr marL="0" indent="0">
              <a:buNone/>
            </a:pPr>
            <a:r>
              <a:rPr lang="en-US" dirty="0" smtClean="0"/>
              <a:t>1. </a:t>
            </a:r>
            <a:r>
              <a:rPr lang="en-US" dirty="0" err="1" smtClean="0"/>
              <a:t>Diện</a:t>
            </a:r>
            <a:r>
              <a:rPr lang="en-US" dirty="0" smtClean="0"/>
              <a:t> </a:t>
            </a:r>
            <a:r>
              <a:rPr lang="en-US" dirty="0" err="1" smtClean="0"/>
              <a:t>tích</a:t>
            </a:r>
            <a:r>
              <a:rPr lang="en-US" dirty="0" smtClean="0"/>
              <a:t> </a:t>
            </a:r>
            <a:r>
              <a:rPr lang="en-US" dirty="0" err="1" smtClean="0"/>
              <a:t>của</a:t>
            </a:r>
            <a:r>
              <a:rPr lang="en-US" dirty="0" smtClean="0"/>
              <a:t> 1 </a:t>
            </a:r>
            <a:r>
              <a:rPr lang="en-US" dirty="0" err="1" smtClean="0"/>
              <a:t>hình</a:t>
            </a:r>
            <a:r>
              <a:rPr lang="en-US" dirty="0" smtClean="0"/>
              <a:t> </a:t>
            </a:r>
            <a:r>
              <a:rPr lang="en-US" dirty="0" err="1" smtClean="0"/>
              <a:t>vuông</a:t>
            </a:r>
            <a:endParaRPr lang="en-US" dirty="0" smtClean="0"/>
          </a:p>
          <a:p>
            <a:pPr marL="0" indent="0">
              <a:buNone/>
            </a:pPr>
            <a:endParaRPr lang="en-US" dirty="0" smtClean="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4142528298"/>
              </p:ext>
            </p:extLst>
          </p:nvPr>
        </p:nvGraphicFramePr>
        <p:xfrm>
          <a:off x="381000" y="2051396"/>
          <a:ext cx="4191000" cy="1093124"/>
        </p:xfrm>
        <a:graphic>
          <a:graphicData uri="http://schemas.openxmlformats.org/drawingml/2006/table">
            <a:tbl>
              <a:tblPr firstRow="1" bandRow="1">
                <a:tableStyleId>{5C22544A-7EE6-4342-B048-85BDC9FD1C3A}</a:tableStyleId>
              </a:tblPr>
              <a:tblGrid>
                <a:gridCol w="960120"/>
                <a:gridCol w="807720"/>
                <a:gridCol w="807720"/>
                <a:gridCol w="807720"/>
                <a:gridCol w="807720"/>
              </a:tblGrid>
              <a:tr h="0">
                <a:tc>
                  <a:txBody>
                    <a:bodyPr/>
                    <a:lstStyle/>
                    <a:p>
                      <a:r>
                        <a:rPr lang="en-US" dirty="0" err="1" smtClean="0"/>
                        <a:t>Cạnh</a:t>
                      </a:r>
                      <a:r>
                        <a:rPr lang="en-US" dirty="0" smtClean="0"/>
                        <a:t> </a:t>
                      </a:r>
                      <a:endParaRPr lang="en-US" dirty="0"/>
                    </a:p>
                  </a:txBody>
                  <a:tcPr/>
                </a:tc>
                <a:tc>
                  <a:txBody>
                    <a:bodyPr/>
                    <a:lstStyle/>
                    <a:p>
                      <a:r>
                        <a:rPr lang="en-US" strike="noStrike" baseline="0" dirty="0" smtClean="0"/>
                        <a:t>x1=2</a:t>
                      </a:r>
                      <a:endParaRPr lang="en-US" strike="noStrike" baseline="0" dirty="0"/>
                    </a:p>
                  </a:txBody>
                  <a:tcPr/>
                </a:tc>
                <a:tc>
                  <a:txBody>
                    <a:bodyPr/>
                    <a:lstStyle/>
                    <a:p>
                      <a:r>
                        <a:rPr lang="en-US" baseline="0" dirty="0" smtClean="0"/>
                        <a:t>x2=3</a:t>
                      </a:r>
                      <a:endParaRPr lang="en-US" baseline="0" dirty="0"/>
                    </a:p>
                  </a:txBody>
                  <a:tcPr/>
                </a:tc>
                <a:tc>
                  <a:txBody>
                    <a:bodyPr/>
                    <a:lstStyle/>
                    <a:p>
                      <a:r>
                        <a:rPr lang="en-US" baseline="0" dirty="0" smtClean="0"/>
                        <a:t>x3=4</a:t>
                      </a:r>
                      <a:endParaRPr lang="en-US" baseline="0" dirty="0"/>
                    </a:p>
                  </a:txBody>
                  <a:tcPr/>
                </a:tc>
                <a:tc>
                  <a:txBody>
                    <a:bodyPr/>
                    <a:lstStyle/>
                    <a:p>
                      <a:r>
                        <a:rPr lang="en-US" baseline="0" dirty="0" smtClean="0"/>
                        <a:t>x4 =5</a:t>
                      </a:r>
                      <a:endParaRPr lang="en-US" baseline="0" dirty="0"/>
                    </a:p>
                  </a:txBody>
                  <a:tcPr/>
                </a:tc>
              </a:tr>
              <a:tr h="727364">
                <a:tc>
                  <a:txBody>
                    <a:bodyPr/>
                    <a:lstStyle/>
                    <a:p>
                      <a:r>
                        <a:rPr lang="en-US" dirty="0" err="1" smtClean="0"/>
                        <a:t>Diện</a:t>
                      </a:r>
                      <a:r>
                        <a:rPr lang="en-US" baseline="0" dirty="0" smtClean="0"/>
                        <a:t> </a:t>
                      </a:r>
                      <a:r>
                        <a:rPr lang="en-US" baseline="0" dirty="0" err="1" smtClean="0"/>
                        <a:t>tích</a:t>
                      </a:r>
                      <a:endParaRPr lang="en-US" dirty="0"/>
                    </a:p>
                  </a:txBody>
                  <a:tcPr/>
                </a:tc>
                <a:tc>
                  <a:txBody>
                    <a:bodyPr/>
                    <a:lstStyle/>
                    <a:p>
                      <a:r>
                        <a:rPr lang="en-US" baseline="0" dirty="0" smtClean="0"/>
                        <a:t>4</a:t>
                      </a:r>
                      <a:endParaRPr lang="en-US" baseline="0" dirty="0"/>
                    </a:p>
                  </a:txBody>
                  <a:tcPr/>
                </a:tc>
                <a:tc>
                  <a:txBody>
                    <a:bodyPr/>
                    <a:lstStyle/>
                    <a:p>
                      <a:r>
                        <a:rPr lang="en-US" baseline="0" dirty="0" smtClean="0"/>
                        <a:t>9</a:t>
                      </a:r>
                      <a:endParaRPr lang="en-US" baseline="0" dirty="0"/>
                    </a:p>
                  </a:txBody>
                  <a:tcPr/>
                </a:tc>
                <a:tc>
                  <a:txBody>
                    <a:bodyPr/>
                    <a:lstStyle/>
                    <a:p>
                      <a:r>
                        <a:rPr lang="en-US" baseline="0" dirty="0" smtClean="0"/>
                        <a:t>16</a:t>
                      </a:r>
                      <a:endParaRPr lang="en-US" baseline="0" dirty="0"/>
                    </a:p>
                  </a:txBody>
                  <a:tcPr/>
                </a:tc>
                <a:tc>
                  <a:txBody>
                    <a:bodyPr/>
                    <a:lstStyle/>
                    <a:p>
                      <a:r>
                        <a:rPr lang="en-US" baseline="0" dirty="0" smtClean="0"/>
                        <a:t>25</a:t>
                      </a:r>
                      <a:endParaRPr lang="en-US" baseline="0" dirty="0"/>
                    </a:p>
                  </a:txBody>
                  <a:tcPr/>
                </a:tc>
              </a:tr>
            </a:tbl>
          </a:graphicData>
        </a:graphic>
      </p:graphicFrame>
      <p:sp>
        <p:nvSpPr>
          <p:cNvPr id="5" name="Content Placeholder 4"/>
          <p:cNvSpPr>
            <a:spLocks noGrp="1"/>
          </p:cNvSpPr>
          <p:nvPr>
            <p:ph sz="quarter" idx="3"/>
          </p:nvPr>
        </p:nvSpPr>
        <p:spPr>
          <a:xfrm>
            <a:off x="533400" y="3505200"/>
            <a:ext cx="8153400" cy="2843212"/>
          </a:xfrm>
        </p:spPr>
        <p:txBody>
          <a:bodyPr/>
          <a:lstStyle/>
          <a:p>
            <a:pPr marL="0" indent="0">
              <a:buNone/>
            </a:pPr>
            <a:r>
              <a:rPr lang="en-US" dirty="0" smtClean="0"/>
              <a:t>a. </a:t>
            </a:r>
            <a:r>
              <a:rPr lang="en-US" dirty="0" err="1" smtClean="0"/>
              <a:t>Hai</a:t>
            </a:r>
            <a:r>
              <a:rPr lang="en-US" dirty="0" smtClean="0"/>
              <a:t> </a:t>
            </a:r>
            <a:r>
              <a:rPr lang="en-US" dirty="0" err="1" smtClean="0"/>
              <a:t>đại</a:t>
            </a:r>
            <a:r>
              <a:rPr lang="en-US" dirty="0" smtClean="0"/>
              <a:t> </a:t>
            </a:r>
            <a:r>
              <a:rPr lang="en-US" dirty="0" err="1" smtClean="0"/>
              <a:t>lượng</a:t>
            </a:r>
            <a:r>
              <a:rPr lang="en-US" dirty="0" smtClean="0"/>
              <a:t> </a:t>
            </a:r>
            <a:r>
              <a:rPr lang="en-US" dirty="0" err="1" smtClean="0"/>
              <a:t>chu</a:t>
            </a:r>
            <a:r>
              <a:rPr lang="en-US" dirty="0" smtClean="0"/>
              <a:t> vi </a:t>
            </a:r>
            <a:r>
              <a:rPr lang="en-US" dirty="0" err="1" smtClean="0"/>
              <a:t>và</a:t>
            </a:r>
            <a:r>
              <a:rPr lang="en-US" dirty="0" smtClean="0"/>
              <a:t> </a:t>
            </a:r>
            <a:r>
              <a:rPr lang="en-US" dirty="0" err="1" smtClean="0"/>
              <a:t>cạnh</a:t>
            </a:r>
            <a:r>
              <a:rPr lang="en-US" dirty="0" smtClean="0"/>
              <a:t> </a:t>
            </a:r>
            <a:r>
              <a:rPr lang="en-US" dirty="0" err="1" smtClean="0"/>
              <a:t>của</a:t>
            </a:r>
            <a:r>
              <a:rPr lang="en-US" dirty="0" smtClean="0"/>
              <a:t> </a:t>
            </a:r>
            <a:r>
              <a:rPr lang="en-US" dirty="0" err="1" smtClean="0"/>
              <a:t>hình</a:t>
            </a:r>
            <a:r>
              <a:rPr lang="en-US" dirty="0" smtClean="0"/>
              <a:t> </a:t>
            </a:r>
            <a:r>
              <a:rPr lang="en-US" dirty="0" err="1" smtClean="0"/>
              <a:t>vuông</a:t>
            </a:r>
            <a:r>
              <a:rPr lang="en-US" dirty="0" smtClean="0"/>
              <a:t> </a:t>
            </a:r>
            <a:r>
              <a:rPr lang="en-US" dirty="0" err="1" smtClean="0"/>
              <a:t>là</a:t>
            </a:r>
            <a:r>
              <a:rPr lang="en-US" dirty="0" smtClean="0"/>
              <a:t> </a:t>
            </a:r>
            <a:r>
              <a:rPr lang="en-US" dirty="0" err="1" smtClean="0"/>
              <a:t>hai</a:t>
            </a:r>
            <a:r>
              <a:rPr lang="en-US" dirty="0" smtClean="0"/>
              <a:t> </a:t>
            </a:r>
            <a:r>
              <a:rPr lang="en-US" dirty="0" err="1" smtClean="0"/>
              <a:t>đại</a:t>
            </a:r>
            <a:r>
              <a:rPr lang="en-US" dirty="0" smtClean="0"/>
              <a:t> </a:t>
            </a:r>
            <a:r>
              <a:rPr lang="en-US" dirty="0" err="1" smtClean="0"/>
              <a:t>lượng</a:t>
            </a:r>
            <a:r>
              <a:rPr lang="en-US" dirty="0" smtClean="0"/>
              <a:t> </a:t>
            </a:r>
            <a:r>
              <a:rPr lang="en-US" dirty="0" err="1" smtClean="0"/>
              <a:t>tỉ</a:t>
            </a:r>
            <a:r>
              <a:rPr lang="en-US" dirty="0" smtClean="0"/>
              <a:t> </a:t>
            </a:r>
            <a:r>
              <a:rPr lang="en-US" dirty="0" err="1" smtClean="0"/>
              <a:t>lệ</a:t>
            </a:r>
            <a:r>
              <a:rPr lang="en-US" dirty="0" smtClean="0"/>
              <a:t> </a:t>
            </a:r>
            <a:r>
              <a:rPr lang="en-US" dirty="0" err="1" smtClean="0"/>
              <a:t>thuận</a:t>
            </a:r>
            <a:r>
              <a:rPr lang="en-US" dirty="0" smtClean="0"/>
              <a:t>.</a:t>
            </a:r>
          </a:p>
          <a:p>
            <a:pPr marL="0" indent="0">
              <a:buNone/>
            </a:pPr>
            <a:r>
              <a:rPr lang="en-US" dirty="0" smtClean="0"/>
              <a:t>b. + </a:t>
            </a:r>
            <a:r>
              <a:rPr lang="en-US" dirty="0" err="1" smtClean="0"/>
              <a:t>Viết</a:t>
            </a:r>
            <a:r>
              <a:rPr lang="en-US" dirty="0" smtClean="0"/>
              <a:t> </a:t>
            </a:r>
            <a:r>
              <a:rPr lang="en-US" dirty="0" err="1" smtClean="0"/>
              <a:t>công</a:t>
            </a:r>
            <a:r>
              <a:rPr lang="en-US" dirty="0" smtClean="0"/>
              <a:t> </a:t>
            </a:r>
            <a:r>
              <a:rPr lang="en-US" dirty="0" err="1" smtClean="0"/>
              <a:t>thức</a:t>
            </a:r>
            <a:r>
              <a:rPr lang="en-US" dirty="0" smtClean="0"/>
              <a:t> </a:t>
            </a:r>
            <a:r>
              <a:rPr lang="en-US" dirty="0" err="1" smtClean="0"/>
              <a:t>biểu</a:t>
            </a:r>
            <a:r>
              <a:rPr lang="en-US" dirty="0" smtClean="0"/>
              <a:t> </a:t>
            </a:r>
            <a:r>
              <a:rPr lang="en-US" dirty="0" err="1" smtClean="0"/>
              <a:t>thị</a:t>
            </a:r>
            <a:r>
              <a:rPr lang="en-US" dirty="0" smtClean="0"/>
              <a:t> </a:t>
            </a:r>
            <a:r>
              <a:rPr lang="en-US" dirty="0" err="1" smtClean="0"/>
              <a:t>liên</a:t>
            </a:r>
            <a:r>
              <a:rPr lang="en-US" dirty="0" smtClean="0"/>
              <a:t> </a:t>
            </a:r>
            <a:r>
              <a:rPr lang="en-US" dirty="0" err="1" smtClean="0"/>
              <a:t>hệ</a:t>
            </a:r>
            <a:r>
              <a:rPr lang="en-US" dirty="0" smtClean="0"/>
              <a:t> </a:t>
            </a:r>
            <a:r>
              <a:rPr lang="en-US" dirty="0" err="1" smtClean="0"/>
              <a:t>của</a:t>
            </a:r>
            <a:r>
              <a:rPr lang="en-US" dirty="0" smtClean="0"/>
              <a:t> 2 </a:t>
            </a:r>
            <a:r>
              <a:rPr lang="en-US" dirty="0" err="1" smtClean="0"/>
              <a:t>đại</a:t>
            </a:r>
            <a:r>
              <a:rPr lang="en-US" dirty="0" smtClean="0"/>
              <a:t> </a:t>
            </a:r>
            <a:r>
              <a:rPr lang="en-US" dirty="0" err="1" smtClean="0"/>
              <a:t>lượng</a:t>
            </a:r>
            <a:r>
              <a:rPr lang="en-US" dirty="0" smtClean="0"/>
              <a:t> y=4x</a:t>
            </a:r>
          </a:p>
          <a:p>
            <a:pPr marL="0" indent="0">
              <a:buNone/>
            </a:pPr>
            <a:r>
              <a:rPr lang="en-US" dirty="0" smtClean="0"/>
              <a:t>+ </a:t>
            </a:r>
            <a:r>
              <a:rPr lang="en-US" dirty="0" err="1" smtClean="0"/>
              <a:t>Xác</a:t>
            </a:r>
            <a:r>
              <a:rPr lang="en-US" dirty="0" smtClean="0"/>
              <a:t> </a:t>
            </a:r>
            <a:r>
              <a:rPr lang="en-US" dirty="0" err="1" smtClean="0"/>
              <a:t>định</a:t>
            </a:r>
            <a:r>
              <a:rPr lang="en-US" dirty="0" smtClean="0"/>
              <a:t> </a:t>
            </a:r>
            <a:r>
              <a:rPr lang="en-US" dirty="0" err="1" smtClean="0"/>
              <a:t>hệ</a:t>
            </a:r>
            <a:r>
              <a:rPr lang="en-US" dirty="0" smtClean="0"/>
              <a:t> </a:t>
            </a:r>
            <a:r>
              <a:rPr lang="en-US" dirty="0" err="1" smtClean="0"/>
              <a:t>số</a:t>
            </a:r>
            <a:r>
              <a:rPr lang="en-US" dirty="0" smtClean="0"/>
              <a:t> </a:t>
            </a:r>
            <a:r>
              <a:rPr lang="en-US" dirty="0" err="1" smtClean="0"/>
              <a:t>tỉ</a:t>
            </a:r>
            <a:r>
              <a:rPr lang="en-US" dirty="0" smtClean="0"/>
              <a:t> </a:t>
            </a:r>
            <a:r>
              <a:rPr lang="en-US" dirty="0" err="1" smtClean="0"/>
              <a:t>lệ</a:t>
            </a:r>
            <a:r>
              <a:rPr lang="en-US" dirty="0" smtClean="0"/>
              <a:t>: 4</a:t>
            </a:r>
          </a:p>
          <a:p>
            <a:pPr marL="0" indent="0">
              <a:buNone/>
            </a:pPr>
            <a:r>
              <a:rPr lang="en-US" dirty="0" smtClean="0"/>
              <a:t>+</a:t>
            </a:r>
            <a:r>
              <a:rPr lang="en-US" dirty="0" err="1"/>
              <a:t>N</a:t>
            </a:r>
            <a:r>
              <a:rPr lang="en-US" dirty="0" err="1" smtClean="0"/>
              <a:t>hận</a:t>
            </a:r>
            <a:r>
              <a:rPr lang="en-US" dirty="0" smtClean="0"/>
              <a:t> </a:t>
            </a:r>
            <a:r>
              <a:rPr lang="en-US" dirty="0" err="1" smtClean="0"/>
              <a:t>xét</a:t>
            </a:r>
            <a:r>
              <a:rPr lang="en-US" dirty="0" smtClean="0"/>
              <a:t> </a:t>
            </a:r>
            <a:r>
              <a:rPr lang="en-US" dirty="0" err="1" smtClean="0"/>
              <a:t>về</a:t>
            </a:r>
            <a:r>
              <a:rPr lang="en-US" dirty="0" smtClean="0"/>
              <a:t> </a:t>
            </a:r>
            <a:r>
              <a:rPr lang="en-US" dirty="0" err="1" smtClean="0"/>
              <a:t>các</a:t>
            </a:r>
            <a:r>
              <a:rPr lang="en-US" dirty="0" smtClean="0"/>
              <a:t> </a:t>
            </a:r>
            <a:r>
              <a:rPr lang="en-US" dirty="0" err="1" smtClean="0"/>
              <a:t>tỉ</a:t>
            </a:r>
            <a:r>
              <a:rPr lang="en-US" dirty="0" smtClean="0"/>
              <a:t> </a:t>
            </a:r>
            <a:r>
              <a:rPr lang="en-US" dirty="0" err="1" smtClean="0"/>
              <a:t>số</a:t>
            </a:r>
            <a:r>
              <a:rPr lang="en-US" dirty="0" smtClean="0"/>
              <a:t> </a:t>
            </a:r>
            <a:endParaRPr lang="en-US" dirty="0"/>
          </a:p>
        </p:txBody>
      </p:sp>
      <p:sp>
        <p:nvSpPr>
          <p:cNvPr id="6" name="Content Placeholder 5"/>
          <p:cNvSpPr>
            <a:spLocks noGrp="1"/>
          </p:cNvSpPr>
          <p:nvPr>
            <p:ph sz="quarter" idx="4"/>
          </p:nvPr>
        </p:nvSpPr>
        <p:spPr>
          <a:xfrm>
            <a:off x="4648200" y="1219201"/>
            <a:ext cx="4038600" cy="1752600"/>
          </a:xfrm>
        </p:spPr>
        <p:txBody>
          <a:bodyPr/>
          <a:lstStyle/>
          <a:p>
            <a:pPr marL="0" indent="0">
              <a:buNone/>
            </a:pPr>
            <a:r>
              <a:rPr lang="en-US" dirty="0" smtClean="0"/>
              <a:t>2. Chu vi </a:t>
            </a:r>
            <a:r>
              <a:rPr lang="en-US" dirty="0" err="1" smtClean="0"/>
              <a:t>của</a:t>
            </a:r>
            <a:r>
              <a:rPr lang="en-US" dirty="0" smtClean="0"/>
              <a:t> 1 </a:t>
            </a:r>
            <a:r>
              <a:rPr lang="en-US" dirty="0" err="1" smtClean="0"/>
              <a:t>hình</a:t>
            </a:r>
            <a:r>
              <a:rPr lang="en-US" dirty="0" smtClean="0"/>
              <a:t> </a:t>
            </a:r>
            <a:r>
              <a:rPr lang="en-US" dirty="0" err="1" smtClean="0"/>
              <a:t>vuông</a:t>
            </a:r>
            <a:endParaRPr lang="en-US" dirty="0"/>
          </a:p>
          <a:p>
            <a:pPr marL="0" indent="0">
              <a:buNone/>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06627602"/>
              </p:ext>
            </p:extLst>
          </p:nvPr>
        </p:nvGraphicFramePr>
        <p:xfrm>
          <a:off x="4724400" y="2057399"/>
          <a:ext cx="3962400" cy="1005840"/>
        </p:xfrm>
        <a:graphic>
          <a:graphicData uri="http://schemas.openxmlformats.org/drawingml/2006/table">
            <a:tbl>
              <a:tblPr firstRow="1" bandRow="1">
                <a:tableStyleId>{5C22544A-7EE6-4342-B048-85BDC9FD1C3A}</a:tableStyleId>
              </a:tblPr>
              <a:tblGrid>
                <a:gridCol w="792480"/>
                <a:gridCol w="792480"/>
                <a:gridCol w="792480"/>
                <a:gridCol w="792480"/>
                <a:gridCol w="792480"/>
              </a:tblGrid>
              <a:tr h="174472">
                <a:tc>
                  <a:txBody>
                    <a:bodyPr/>
                    <a:lstStyle/>
                    <a:p>
                      <a:r>
                        <a:rPr lang="en-US" dirty="0" err="1" smtClean="0"/>
                        <a:t>Cạnh</a:t>
                      </a:r>
                      <a:endParaRPr lang="en-US" dirty="0"/>
                    </a:p>
                  </a:txBody>
                  <a:tcPr/>
                </a:tc>
                <a:tc>
                  <a:txBody>
                    <a:bodyPr/>
                    <a:lstStyle/>
                    <a:p>
                      <a:r>
                        <a:rPr lang="en-US" dirty="0" smtClean="0"/>
                        <a:t>x1</a:t>
                      </a:r>
                      <a:r>
                        <a:rPr lang="en-US" baseline="0" dirty="0" smtClean="0"/>
                        <a:t>=2</a:t>
                      </a:r>
                      <a:endParaRPr lang="en-US" dirty="0"/>
                    </a:p>
                  </a:txBody>
                  <a:tcPr/>
                </a:tc>
                <a:tc>
                  <a:txBody>
                    <a:bodyPr/>
                    <a:lstStyle/>
                    <a:p>
                      <a:r>
                        <a:rPr lang="en-US" dirty="0" smtClean="0"/>
                        <a:t>x2</a:t>
                      </a:r>
                      <a:r>
                        <a:rPr lang="en-US" baseline="0" dirty="0" smtClean="0"/>
                        <a:t> =3</a:t>
                      </a:r>
                      <a:endParaRPr lang="en-US" dirty="0"/>
                    </a:p>
                  </a:txBody>
                  <a:tcPr/>
                </a:tc>
                <a:tc>
                  <a:txBody>
                    <a:bodyPr/>
                    <a:lstStyle/>
                    <a:p>
                      <a:r>
                        <a:rPr lang="en-US" dirty="0" smtClean="0"/>
                        <a:t>x3=4</a:t>
                      </a:r>
                      <a:endParaRPr lang="en-US" dirty="0"/>
                    </a:p>
                  </a:txBody>
                  <a:tcPr/>
                </a:tc>
                <a:tc>
                  <a:txBody>
                    <a:bodyPr/>
                    <a:lstStyle/>
                    <a:p>
                      <a:r>
                        <a:rPr lang="en-US" dirty="0" smtClean="0"/>
                        <a:t>x4=5 </a:t>
                      </a:r>
                      <a:endParaRPr lang="en-US" dirty="0"/>
                    </a:p>
                  </a:txBody>
                  <a:tcPr/>
                </a:tc>
              </a:tr>
              <a:tr h="485928">
                <a:tc>
                  <a:txBody>
                    <a:bodyPr/>
                    <a:lstStyle/>
                    <a:p>
                      <a:r>
                        <a:rPr lang="en-US" dirty="0" smtClean="0"/>
                        <a:t>Chu vi</a:t>
                      </a:r>
                      <a:endParaRPr lang="en-US" dirty="0"/>
                    </a:p>
                  </a:txBody>
                  <a:tcPr/>
                </a:tc>
                <a:tc>
                  <a:txBody>
                    <a:bodyPr/>
                    <a:lstStyle/>
                    <a:p>
                      <a:r>
                        <a:rPr lang="en-US" dirty="0" smtClean="0"/>
                        <a:t>8</a:t>
                      </a:r>
                      <a:endParaRPr lang="en-US" dirty="0"/>
                    </a:p>
                  </a:txBody>
                  <a:tcPr/>
                </a:tc>
                <a:tc>
                  <a:txBody>
                    <a:bodyPr/>
                    <a:lstStyle/>
                    <a:p>
                      <a:r>
                        <a:rPr lang="en-US" dirty="0" smtClean="0"/>
                        <a:t>12 </a:t>
                      </a:r>
                      <a:endParaRPr lang="en-US" dirty="0"/>
                    </a:p>
                  </a:txBody>
                  <a:tcPr/>
                </a:tc>
                <a:tc>
                  <a:txBody>
                    <a:bodyPr/>
                    <a:lstStyle/>
                    <a:p>
                      <a:r>
                        <a:rPr lang="en-US" baseline="0" dirty="0" smtClean="0"/>
                        <a:t>16 </a:t>
                      </a:r>
                      <a:endParaRPr lang="en-US" dirty="0"/>
                    </a:p>
                  </a:txBody>
                  <a:tcPr/>
                </a:tc>
                <a:tc>
                  <a:txBody>
                    <a:bodyPr/>
                    <a:lstStyle/>
                    <a:p>
                      <a:r>
                        <a:rPr lang="en-US" dirty="0" smtClean="0"/>
                        <a:t>20</a:t>
                      </a:r>
                      <a:endParaRPr lang="en-US" dirty="0"/>
                    </a:p>
                  </a:txBody>
                  <a:tcPr/>
                </a:tc>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10782111"/>
              </p:ext>
            </p:extLst>
          </p:nvPr>
        </p:nvGraphicFramePr>
        <p:xfrm>
          <a:off x="4038600" y="5181600"/>
          <a:ext cx="2747962" cy="1347788"/>
        </p:xfrm>
        <a:graphic>
          <a:graphicData uri="http://schemas.openxmlformats.org/presentationml/2006/ole">
            <mc:AlternateContent xmlns:mc="http://schemas.openxmlformats.org/markup-compatibility/2006">
              <mc:Choice xmlns:v="urn:schemas-microsoft-com:vml" Requires="v">
                <p:oleObj spid="_x0000_s55303" name="Equation" r:id="rId3" imgW="1269720" imgH="749160" progId="Equation.DSMT4">
                  <p:embed/>
                </p:oleObj>
              </mc:Choice>
              <mc:Fallback>
                <p:oleObj name="Equation" r:id="rId3" imgW="1269720" imgH="749160" progId="Equation.DSMT4">
                  <p:embed/>
                  <p:pic>
                    <p:nvPicPr>
                      <p:cNvPr id="0" name=""/>
                      <p:cNvPicPr/>
                      <p:nvPr/>
                    </p:nvPicPr>
                    <p:blipFill>
                      <a:blip r:embed="rId4"/>
                      <a:stretch>
                        <a:fillRect/>
                      </a:stretch>
                    </p:blipFill>
                    <p:spPr>
                      <a:xfrm>
                        <a:off x="4038600" y="5181600"/>
                        <a:ext cx="2747962" cy="1347788"/>
                      </a:xfrm>
                      <a:prstGeom prst="rect">
                        <a:avLst/>
                      </a:prstGeom>
                    </p:spPr>
                  </p:pic>
                </p:oleObj>
              </mc:Fallback>
            </mc:AlternateContent>
          </a:graphicData>
        </a:graphic>
      </p:graphicFrame>
    </p:spTree>
    <p:extLst>
      <p:ext uri="{BB962C8B-B14F-4D97-AF65-F5344CB8AC3E}">
        <p14:creationId xmlns:p14="http://schemas.microsoft.com/office/powerpoint/2010/main" val="36352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79413" y="95250"/>
            <a:ext cx="8372475" cy="636588"/>
            <a:chOff x="36" y="60"/>
            <a:chExt cx="5642" cy="513"/>
          </a:xfrm>
        </p:grpSpPr>
        <p:sp>
          <p:nvSpPr>
            <p:cNvPr id="16403" name="AutoShape 5"/>
            <p:cNvSpPr>
              <a:spLocks noChangeArrowheads="1"/>
            </p:cNvSpPr>
            <p:nvPr/>
          </p:nvSpPr>
          <p:spPr bwMode="auto">
            <a:xfrm>
              <a:off x="36" y="60"/>
              <a:ext cx="5642" cy="513"/>
            </a:xfrm>
            <a:prstGeom prst="roundRect">
              <a:avLst>
                <a:gd name="adj" fmla="val 16667"/>
              </a:avLst>
            </a:prstGeom>
            <a:gradFill rotWithShape="1">
              <a:gsLst>
                <a:gs pos="0">
                  <a:srgbClr val="CCFF66"/>
                </a:gs>
                <a:gs pos="100000">
                  <a:schemeClr val="hlink"/>
                </a:gs>
              </a:gsLst>
              <a:path path="shape">
                <a:fillToRect l="50000" t="50000" r="50000" b="50000"/>
              </a:path>
            </a:gradFill>
            <a:ln w="15875" cap="rnd">
              <a:solidFill>
                <a:srgbClr val="FF00FF"/>
              </a:solidFill>
              <a:prstDash val="sysDot"/>
              <a:round/>
              <a:headEnd/>
              <a:tailEnd/>
            </a:ln>
            <a:effectLst>
              <a:outerShdw dist="107763" dir="18900000" algn="ctr" rotWithShape="0">
                <a:schemeClr val="bg2">
                  <a:alpha val="50000"/>
                </a:schemeClr>
              </a:outerShdw>
            </a:effectLst>
          </p:spPr>
          <p:txBody>
            <a:bodyPr wrap="none" anchor="ctr"/>
            <a:lstStyle/>
            <a:p>
              <a:pPr algn="ctr">
                <a:defRPr/>
              </a:pPr>
              <a:endParaRPr lang="en-US" sz="2400">
                <a:solidFill>
                  <a:schemeClr val="tx1"/>
                </a:solidFill>
                <a:latin typeface="Arial" charset="0"/>
              </a:endParaRPr>
            </a:p>
          </p:txBody>
        </p:sp>
        <p:sp>
          <p:nvSpPr>
            <p:cNvPr id="6164" name="WordArt 6"/>
            <p:cNvSpPr>
              <a:spLocks noChangeArrowheads="1" noChangeShapeType="1" noTextEdit="1"/>
            </p:cNvSpPr>
            <p:nvPr/>
          </p:nvSpPr>
          <p:spPr bwMode="auto">
            <a:xfrm>
              <a:off x="860" y="156"/>
              <a:ext cx="4246" cy="357"/>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FF0000"/>
                  </a:solidFill>
                  <a:latin typeface="Arial"/>
                  <a:cs typeface="Arial"/>
                </a:rPr>
                <a:t>Tiết 23: Đại lượng tỉ lệ thuận</a:t>
              </a:r>
              <a:endParaRPr lang="en-US" sz="3600" kern="10">
                <a:ln w="9525">
                  <a:noFill/>
                  <a:round/>
                  <a:headEnd/>
                  <a:tailEnd/>
                </a:ln>
                <a:solidFill>
                  <a:srgbClr val="FF0000"/>
                </a:solidFill>
                <a:latin typeface="Arial"/>
                <a:cs typeface="Arial"/>
              </a:endParaRPr>
            </a:p>
          </p:txBody>
        </p:sp>
      </p:grpSp>
      <p:sp>
        <p:nvSpPr>
          <p:cNvPr id="6150" name="Text Box 7"/>
          <p:cNvSpPr txBox="1">
            <a:spLocks noChangeArrowheads="1"/>
          </p:cNvSpPr>
          <p:nvPr/>
        </p:nvSpPr>
        <p:spPr bwMode="auto">
          <a:xfrm>
            <a:off x="0" y="661988"/>
            <a:ext cx="6469063" cy="461962"/>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Arial" charset="0"/>
              </a:rPr>
              <a:t>1. Định nghĩa</a:t>
            </a:r>
          </a:p>
        </p:txBody>
      </p:sp>
      <p:sp>
        <p:nvSpPr>
          <p:cNvPr id="6151" name="Rectangle 8"/>
          <p:cNvSpPr>
            <a:spLocks noChangeArrowheads="1"/>
          </p:cNvSpPr>
          <p:nvPr/>
        </p:nvSpPr>
        <p:spPr bwMode="auto">
          <a:xfrm>
            <a:off x="338138" y="1857375"/>
            <a:ext cx="8515350" cy="777875"/>
          </a:xfrm>
          <a:prstGeom prst="rect">
            <a:avLst/>
          </a:prstGeom>
          <a:solidFill>
            <a:schemeClr val="bg1"/>
          </a:solidFill>
          <a:ln w="76200" cmpd="tri">
            <a:solidFill>
              <a:srgbClr val="FF0000"/>
            </a:solidFill>
            <a:miter lim="800000"/>
            <a:headEnd/>
            <a:tailEnd/>
          </a:ln>
        </p:spPr>
        <p:txBody>
          <a:bodyPr anchor="ctr">
            <a:spAutoFit/>
          </a:bodyPr>
          <a:lstStyle/>
          <a:p>
            <a:pPr algn="just" eaLnBrk="1" hangingPunct="1"/>
            <a:r>
              <a:rPr lang="en-US" sz="2000" i="1" dirty="0" err="1">
                <a:solidFill>
                  <a:srgbClr val="0000FF"/>
                </a:solidFill>
              </a:rPr>
              <a:t>Nếu</a:t>
            </a:r>
            <a:r>
              <a:rPr lang="en-US" sz="2000" i="1" dirty="0">
                <a:solidFill>
                  <a:srgbClr val="0000FF"/>
                </a:solidFill>
              </a:rPr>
              <a:t> </a:t>
            </a:r>
            <a:r>
              <a:rPr lang="en-US" sz="2000" i="1" dirty="0" err="1">
                <a:solidFill>
                  <a:srgbClr val="0000FF"/>
                </a:solidFill>
              </a:rPr>
              <a:t>đại</a:t>
            </a:r>
            <a:r>
              <a:rPr lang="en-US" sz="2000" i="1" dirty="0">
                <a:solidFill>
                  <a:srgbClr val="0000FF"/>
                </a:solidFill>
              </a:rPr>
              <a:t> </a:t>
            </a:r>
            <a:r>
              <a:rPr lang="en-US" sz="2000" i="1" dirty="0" err="1">
                <a:solidFill>
                  <a:srgbClr val="0000FF"/>
                </a:solidFill>
              </a:rPr>
              <a:t>lượng</a:t>
            </a:r>
            <a:r>
              <a:rPr lang="en-US" sz="2000" i="1" dirty="0">
                <a:solidFill>
                  <a:srgbClr val="0000FF"/>
                </a:solidFill>
              </a:rPr>
              <a:t> y </a:t>
            </a:r>
            <a:r>
              <a:rPr lang="en-US" sz="2000" i="1" dirty="0" err="1">
                <a:solidFill>
                  <a:srgbClr val="0000FF"/>
                </a:solidFill>
              </a:rPr>
              <a:t>liên</a:t>
            </a:r>
            <a:r>
              <a:rPr lang="en-US" sz="2000" i="1" dirty="0">
                <a:solidFill>
                  <a:srgbClr val="0000FF"/>
                </a:solidFill>
              </a:rPr>
              <a:t> </a:t>
            </a:r>
            <a:r>
              <a:rPr lang="en-US" sz="2000" i="1" dirty="0" err="1">
                <a:solidFill>
                  <a:srgbClr val="0000FF"/>
                </a:solidFill>
              </a:rPr>
              <a:t>hệ</a:t>
            </a:r>
            <a:r>
              <a:rPr lang="en-US" sz="2000" i="1" dirty="0">
                <a:solidFill>
                  <a:srgbClr val="0000FF"/>
                </a:solidFill>
              </a:rPr>
              <a:t> </a:t>
            </a:r>
            <a:r>
              <a:rPr lang="en-US" sz="2000" i="1" dirty="0" err="1">
                <a:solidFill>
                  <a:srgbClr val="0000FF"/>
                </a:solidFill>
              </a:rPr>
              <a:t>với</a:t>
            </a:r>
            <a:r>
              <a:rPr lang="en-US" sz="2000" i="1" dirty="0">
                <a:solidFill>
                  <a:srgbClr val="0000FF"/>
                </a:solidFill>
              </a:rPr>
              <a:t> </a:t>
            </a:r>
            <a:r>
              <a:rPr lang="en-US" sz="2000" i="1" dirty="0" err="1">
                <a:solidFill>
                  <a:srgbClr val="0000FF"/>
                </a:solidFill>
              </a:rPr>
              <a:t>đại</a:t>
            </a:r>
            <a:r>
              <a:rPr lang="en-US" sz="2000" i="1" dirty="0">
                <a:solidFill>
                  <a:srgbClr val="0000FF"/>
                </a:solidFill>
              </a:rPr>
              <a:t> </a:t>
            </a:r>
            <a:r>
              <a:rPr lang="en-US" sz="2000" i="1" dirty="0" err="1">
                <a:solidFill>
                  <a:srgbClr val="0000FF"/>
                </a:solidFill>
              </a:rPr>
              <a:t>lượng</a:t>
            </a:r>
            <a:r>
              <a:rPr lang="en-US" sz="2000" i="1" dirty="0">
                <a:solidFill>
                  <a:srgbClr val="0000FF"/>
                </a:solidFill>
              </a:rPr>
              <a:t> x </a:t>
            </a:r>
            <a:r>
              <a:rPr lang="en-US" sz="2000" i="1" dirty="0" err="1">
                <a:solidFill>
                  <a:srgbClr val="0000FF"/>
                </a:solidFill>
              </a:rPr>
              <a:t>theo</a:t>
            </a:r>
            <a:r>
              <a:rPr lang="en-US" sz="2000" i="1" dirty="0">
                <a:solidFill>
                  <a:srgbClr val="0000FF"/>
                </a:solidFill>
              </a:rPr>
              <a:t> </a:t>
            </a:r>
            <a:r>
              <a:rPr lang="en-US" sz="2000" i="1" dirty="0" err="1">
                <a:solidFill>
                  <a:srgbClr val="0000FF"/>
                </a:solidFill>
              </a:rPr>
              <a:t>công</a:t>
            </a:r>
            <a:r>
              <a:rPr lang="en-US" sz="2000" i="1" dirty="0">
                <a:solidFill>
                  <a:srgbClr val="0000FF"/>
                </a:solidFill>
              </a:rPr>
              <a:t> </a:t>
            </a:r>
            <a:r>
              <a:rPr lang="en-US" sz="2000" i="1" dirty="0" err="1">
                <a:solidFill>
                  <a:srgbClr val="0000FF"/>
                </a:solidFill>
              </a:rPr>
              <a:t>thức</a:t>
            </a:r>
            <a:r>
              <a:rPr lang="en-US" sz="2000" i="1" dirty="0">
                <a:solidFill>
                  <a:srgbClr val="0000FF"/>
                </a:solidFill>
              </a:rPr>
              <a:t>: y = </a:t>
            </a:r>
            <a:r>
              <a:rPr lang="en-US" sz="2000" i="1" dirty="0">
                <a:solidFill>
                  <a:srgbClr val="FF0000"/>
                </a:solidFill>
              </a:rPr>
              <a:t>k </a:t>
            </a:r>
            <a:r>
              <a:rPr lang="en-US" sz="2000" i="1" dirty="0">
                <a:solidFill>
                  <a:srgbClr val="0000FF"/>
                </a:solidFill>
              </a:rPr>
              <a:t>x  (</a:t>
            </a:r>
            <a:r>
              <a:rPr lang="en-US" sz="2000" i="1" dirty="0" err="1">
                <a:solidFill>
                  <a:srgbClr val="FF0000"/>
                </a:solidFill>
              </a:rPr>
              <a:t>với</a:t>
            </a:r>
            <a:r>
              <a:rPr lang="en-US" sz="2000" i="1" dirty="0">
                <a:solidFill>
                  <a:srgbClr val="FF0000"/>
                </a:solidFill>
              </a:rPr>
              <a:t> k </a:t>
            </a:r>
            <a:r>
              <a:rPr lang="en-US" sz="2000" i="1" dirty="0" err="1">
                <a:solidFill>
                  <a:srgbClr val="FF0000"/>
                </a:solidFill>
              </a:rPr>
              <a:t>là</a:t>
            </a:r>
            <a:r>
              <a:rPr lang="en-US" sz="2000" i="1" dirty="0">
                <a:solidFill>
                  <a:srgbClr val="FF0000"/>
                </a:solidFill>
              </a:rPr>
              <a:t> </a:t>
            </a:r>
            <a:r>
              <a:rPr lang="en-US" sz="2000" i="1" dirty="0" err="1">
                <a:solidFill>
                  <a:srgbClr val="FF0000"/>
                </a:solidFill>
              </a:rPr>
              <a:t>hằng</a:t>
            </a:r>
            <a:r>
              <a:rPr lang="en-US" sz="2000" i="1" dirty="0">
                <a:solidFill>
                  <a:srgbClr val="FF0000"/>
                </a:solidFill>
              </a:rPr>
              <a:t> </a:t>
            </a:r>
            <a:r>
              <a:rPr lang="en-US" sz="2000" i="1" dirty="0" err="1">
                <a:solidFill>
                  <a:srgbClr val="FF0000"/>
                </a:solidFill>
              </a:rPr>
              <a:t>số</a:t>
            </a:r>
            <a:r>
              <a:rPr lang="en-US" sz="2000" i="1" dirty="0">
                <a:solidFill>
                  <a:srgbClr val="FF0000"/>
                </a:solidFill>
              </a:rPr>
              <a:t> </a:t>
            </a:r>
            <a:r>
              <a:rPr lang="en-US" sz="2000" i="1" dirty="0" err="1">
                <a:solidFill>
                  <a:srgbClr val="FF0000"/>
                </a:solidFill>
              </a:rPr>
              <a:t>khác</a:t>
            </a:r>
            <a:r>
              <a:rPr lang="en-US" sz="2000" i="1" dirty="0">
                <a:solidFill>
                  <a:srgbClr val="FF0000"/>
                </a:solidFill>
              </a:rPr>
              <a:t> 0</a:t>
            </a:r>
            <a:r>
              <a:rPr lang="en-US" sz="2000" i="1" dirty="0">
                <a:solidFill>
                  <a:srgbClr val="0000FF"/>
                </a:solidFill>
              </a:rPr>
              <a:t>) </a:t>
            </a:r>
            <a:r>
              <a:rPr lang="en-US" sz="2000" i="1" dirty="0" err="1">
                <a:solidFill>
                  <a:srgbClr val="0000FF"/>
                </a:solidFill>
              </a:rPr>
              <a:t>thì</a:t>
            </a:r>
            <a:r>
              <a:rPr lang="en-US" sz="2000" i="1" dirty="0">
                <a:solidFill>
                  <a:srgbClr val="0000FF"/>
                </a:solidFill>
              </a:rPr>
              <a:t> ta </a:t>
            </a:r>
            <a:r>
              <a:rPr lang="en-US" sz="2000" i="1" dirty="0" err="1">
                <a:solidFill>
                  <a:srgbClr val="0000FF"/>
                </a:solidFill>
              </a:rPr>
              <a:t>nói</a:t>
            </a:r>
            <a:r>
              <a:rPr lang="en-US" sz="2000" i="1" dirty="0">
                <a:solidFill>
                  <a:srgbClr val="0000FF"/>
                </a:solidFill>
              </a:rPr>
              <a:t> y </a:t>
            </a:r>
            <a:r>
              <a:rPr lang="en-US" sz="2000" i="1" dirty="0" err="1">
                <a:solidFill>
                  <a:srgbClr val="0000FF"/>
                </a:solidFill>
              </a:rPr>
              <a:t>tỉ</a:t>
            </a:r>
            <a:r>
              <a:rPr lang="en-US" sz="2000" i="1" dirty="0">
                <a:solidFill>
                  <a:srgbClr val="0000FF"/>
                </a:solidFill>
              </a:rPr>
              <a:t> </a:t>
            </a:r>
            <a:r>
              <a:rPr lang="en-US" sz="2000" i="1" dirty="0" err="1">
                <a:solidFill>
                  <a:srgbClr val="0000FF"/>
                </a:solidFill>
              </a:rPr>
              <a:t>lệ</a:t>
            </a:r>
            <a:r>
              <a:rPr lang="en-US" sz="2000" i="1" dirty="0">
                <a:solidFill>
                  <a:srgbClr val="0000FF"/>
                </a:solidFill>
              </a:rPr>
              <a:t> </a:t>
            </a:r>
            <a:r>
              <a:rPr lang="en-US" sz="2000" i="1" dirty="0" err="1">
                <a:solidFill>
                  <a:srgbClr val="0000FF"/>
                </a:solidFill>
              </a:rPr>
              <a:t>thuận</a:t>
            </a:r>
            <a:r>
              <a:rPr lang="en-US" sz="2000" i="1" dirty="0">
                <a:solidFill>
                  <a:srgbClr val="0000FF"/>
                </a:solidFill>
              </a:rPr>
              <a:t> </a:t>
            </a:r>
            <a:r>
              <a:rPr lang="en-US" sz="2000" i="1" dirty="0" err="1">
                <a:solidFill>
                  <a:srgbClr val="0000FF"/>
                </a:solidFill>
              </a:rPr>
              <a:t>với</a:t>
            </a:r>
            <a:r>
              <a:rPr lang="en-US" sz="2000" i="1" dirty="0">
                <a:solidFill>
                  <a:srgbClr val="0000FF"/>
                </a:solidFill>
              </a:rPr>
              <a:t> x </a:t>
            </a:r>
            <a:r>
              <a:rPr lang="en-US" sz="2000" i="1" dirty="0" err="1">
                <a:solidFill>
                  <a:srgbClr val="0000FF"/>
                </a:solidFill>
              </a:rPr>
              <a:t>theo</a:t>
            </a:r>
            <a:r>
              <a:rPr lang="en-US" sz="2000" i="1" dirty="0">
                <a:solidFill>
                  <a:srgbClr val="0000FF"/>
                </a:solidFill>
              </a:rPr>
              <a:t> </a:t>
            </a:r>
            <a:r>
              <a:rPr lang="en-US" sz="2000" i="1" dirty="0" err="1">
                <a:solidFill>
                  <a:srgbClr val="0000FF"/>
                </a:solidFill>
              </a:rPr>
              <a:t>hệ</a:t>
            </a:r>
            <a:r>
              <a:rPr lang="en-US" sz="2000" i="1" dirty="0">
                <a:solidFill>
                  <a:srgbClr val="0000FF"/>
                </a:solidFill>
              </a:rPr>
              <a:t> </a:t>
            </a:r>
            <a:r>
              <a:rPr lang="en-US" sz="2000" i="1" dirty="0" err="1">
                <a:solidFill>
                  <a:srgbClr val="0000FF"/>
                </a:solidFill>
              </a:rPr>
              <a:t>số</a:t>
            </a:r>
            <a:r>
              <a:rPr lang="en-US" sz="2000" i="1" dirty="0">
                <a:solidFill>
                  <a:srgbClr val="0000FF"/>
                </a:solidFill>
              </a:rPr>
              <a:t> </a:t>
            </a:r>
            <a:r>
              <a:rPr lang="en-US" sz="2000" i="1" dirty="0" err="1">
                <a:solidFill>
                  <a:srgbClr val="0000FF"/>
                </a:solidFill>
              </a:rPr>
              <a:t>tỉ</a:t>
            </a:r>
            <a:r>
              <a:rPr lang="en-US" sz="2000" i="1" dirty="0">
                <a:solidFill>
                  <a:srgbClr val="0000FF"/>
                </a:solidFill>
              </a:rPr>
              <a:t> </a:t>
            </a:r>
            <a:r>
              <a:rPr lang="en-US" sz="2000" i="1" dirty="0" err="1">
                <a:solidFill>
                  <a:srgbClr val="0000FF"/>
                </a:solidFill>
              </a:rPr>
              <a:t>lệ</a:t>
            </a:r>
            <a:r>
              <a:rPr lang="en-US" sz="2000" i="1" dirty="0">
                <a:solidFill>
                  <a:srgbClr val="0000FF"/>
                </a:solidFill>
              </a:rPr>
              <a:t> k</a:t>
            </a:r>
            <a:r>
              <a:rPr lang="en-US" sz="2000" i="1" dirty="0">
                <a:solidFill>
                  <a:srgbClr val="0000FF"/>
                </a:solidFill>
                <a:latin typeface="VNI-Times" pitchFamily="2" charset="0"/>
              </a:rPr>
              <a:t>.</a:t>
            </a:r>
          </a:p>
        </p:txBody>
      </p:sp>
      <p:sp>
        <p:nvSpPr>
          <p:cNvPr id="6153" name="Text Box 31"/>
          <p:cNvSpPr txBox="1">
            <a:spLocks noChangeArrowheads="1"/>
          </p:cNvSpPr>
          <p:nvPr/>
        </p:nvSpPr>
        <p:spPr bwMode="auto">
          <a:xfrm>
            <a:off x="307975" y="1408113"/>
            <a:ext cx="6469063" cy="396875"/>
          </a:xfrm>
          <a:prstGeom prst="rect">
            <a:avLst/>
          </a:prstGeom>
          <a:noFill/>
          <a:ln w="9525">
            <a:noFill/>
            <a:miter lim="800000"/>
            <a:headEnd/>
            <a:tailEnd/>
          </a:ln>
        </p:spPr>
        <p:txBody>
          <a:bodyPr>
            <a:spAutoFit/>
          </a:bodyPr>
          <a:lstStyle/>
          <a:p>
            <a:pPr>
              <a:spcBef>
                <a:spcPct val="50000"/>
              </a:spcBef>
            </a:pPr>
            <a:r>
              <a:rPr lang="en-US" sz="2000" dirty="0" smtClean="0">
                <a:solidFill>
                  <a:srgbClr val="0000FF"/>
                </a:solidFill>
                <a:latin typeface="Arial" charset="0"/>
              </a:rPr>
              <a:t>a. </a:t>
            </a:r>
            <a:r>
              <a:rPr lang="en-US" sz="2000" dirty="0" err="1">
                <a:solidFill>
                  <a:srgbClr val="0000FF"/>
                </a:solidFill>
                <a:latin typeface="Arial" charset="0"/>
              </a:rPr>
              <a:t>Định</a:t>
            </a:r>
            <a:r>
              <a:rPr lang="en-US" sz="2000" dirty="0">
                <a:solidFill>
                  <a:srgbClr val="0000FF"/>
                </a:solidFill>
                <a:latin typeface="Arial" charset="0"/>
              </a:rPr>
              <a:t> </a:t>
            </a:r>
            <a:r>
              <a:rPr lang="en-US" sz="2000" dirty="0" err="1">
                <a:solidFill>
                  <a:srgbClr val="0000FF"/>
                </a:solidFill>
                <a:latin typeface="Arial" charset="0"/>
              </a:rPr>
              <a:t>nghĩa</a:t>
            </a:r>
            <a:endParaRPr lang="en-US" sz="2000" dirty="0">
              <a:solidFill>
                <a:srgbClr val="0000FF"/>
              </a:solidFill>
              <a:latin typeface="Arial" charset="0"/>
            </a:endParaRPr>
          </a:p>
        </p:txBody>
      </p:sp>
      <p:sp>
        <p:nvSpPr>
          <p:cNvPr id="6154" name="Text Box 32"/>
          <p:cNvSpPr txBox="1">
            <a:spLocks noChangeArrowheads="1"/>
          </p:cNvSpPr>
          <p:nvPr/>
        </p:nvSpPr>
        <p:spPr bwMode="auto">
          <a:xfrm>
            <a:off x="327025" y="2716213"/>
            <a:ext cx="6469063" cy="396875"/>
          </a:xfrm>
          <a:prstGeom prst="rect">
            <a:avLst/>
          </a:prstGeom>
          <a:solidFill>
            <a:schemeClr val="bg1"/>
          </a:solidFill>
          <a:ln w="9525">
            <a:noFill/>
            <a:miter lim="800000"/>
            <a:headEnd/>
            <a:tailEnd/>
          </a:ln>
        </p:spPr>
        <p:txBody>
          <a:bodyPr>
            <a:spAutoFit/>
          </a:bodyPr>
          <a:lstStyle/>
          <a:p>
            <a:pPr>
              <a:spcBef>
                <a:spcPct val="50000"/>
              </a:spcBef>
            </a:pPr>
            <a:r>
              <a:rPr lang="en-US" sz="2000" dirty="0" smtClean="0">
                <a:solidFill>
                  <a:srgbClr val="0000FF"/>
                </a:solidFill>
                <a:latin typeface="Arial" charset="0"/>
              </a:rPr>
              <a:t>b. </a:t>
            </a:r>
            <a:r>
              <a:rPr lang="en-US" sz="2000" dirty="0" err="1">
                <a:solidFill>
                  <a:srgbClr val="0000FF"/>
                </a:solidFill>
                <a:latin typeface="Arial" charset="0"/>
              </a:rPr>
              <a:t>Bài</a:t>
            </a:r>
            <a:r>
              <a:rPr lang="en-US" sz="2000" dirty="0">
                <a:solidFill>
                  <a:srgbClr val="0000FF"/>
                </a:solidFill>
                <a:latin typeface="Arial" charset="0"/>
              </a:rPr>
              <a:t> </a:t>
            </a:r>
            <a:r>
              <a:rPr lang="en-US" sz="2000" dirty="0" err="1">
                <a:solidFill>
                  <a:srgbClr val="0000FF"/>
                </a:solidFill>
                <a:latin typeface="Arial" charset="0"/>
              </a:rPr>
              <a:t>tập</a:t>
            </a:r>
            <a:endParaRPr lang="en-US" sz="2000" dirty="0">
              <a:solidFill>
                <a:srgbClr val="0000FF"/>
              </a:solidFill>
              <a:latin typeface="Arial" charset="0"/>
            </a:endParaRPr>
          </a:p>
        </p:txBody>
      </p:sp>
      <p:sp>
        <p:nvSpPr>
          <p:cNvPr id="6155" name="Rectangle 35"/>
          <p:cNvSpPr>
            <a:spLocks noChangeArrowheads="1"/>
          </p:cNvSpPr>
          <p:nvPr/>
        </p:nvSpPr>
        <p:spPr bwMode="auto">
          <a:xfrm>
            <a:off x="4610100" y="4514850"/>
            <a:ext cx="685800" cy="457200"/>
          </a:xfrm>
          <a:prstGeom prst="rect">
            <a:avLst/>
          </a:prstGeom>
          <a:noFill/>
          <a:ln w="9525">
            <a:noFill/>
            <a:miter lim="800000"/>
            <a:headEnd/>
            <a:tailEnd/>
          </a:ln>
        </p:spPr>
        <p:txBody>
          <a:bodyPr anchor="ctr">
            <a:spAutoFit/>
          </a:bodyPr>
          <a:lstStyle/>
          <a:p>
            <a:pPr eaLnBrk="1" hangingPunct="1"/>
            <a:r>
              <a:rPr lang="en-US" sz="2400" b="0">
                <a:solidFill>
                  <a:schemeClr val="bg1"/>
                </a:solidFill>
                <a:latin typeface="VNI-Times" pitchFamily="2" charset="0"/>
              </a:rPr>
              <a:t>b)</a:t>
            </a:r>
            <a:r>
              <a:rPr lang="en-US" sz="2400">
                <a:solidFill>
                  <a:schemeClr val="bg1"/>
                </a:solidFill>
                <a:latin typeface="VNI-Times" pitchFamily="2" charset="0"/>
              </a:rPr>
              <a:t> </a:t>
            </a:r>
          </a:p>
        </p:txBody>
      </p:sp>
      <p:graphicFrame>
        <p:nvGraphicFramePr>
          <p:cNvPr id="6146" name="Object 36"/>
          <p:cNvGraphicFramePr>
            <a:graphicFrameLocks noChangeAspect="1"/>
          </p:cNvGraphicFramePr>
          <p:nvPr/>
        </p:nvGraphicFramePr>
        <p:xfrm>
          <a:off x="5295900" y="4362450"/>
          <a:ext cx="1219200" cy="812800"/>
        </p:xfrm>
        <a:graphic>
          <a:graphicData uri="http://schemas.openxmlformats.org/presentationml/2006/ole">
            <mc:AlternateContent xmlns:mc="http://schemas.openxmlformats.org/markup-compatibility/2006">
              <mc:Choice xmlns:v="urn:schemas-microsoft-com:vml" Requires="v">
                <p:oleObj spid="_x0000_s45106" name="Equation" r:id="rId3" imgW="596641" imgH="393529" progId="Equation.DSMT4">
                  <p:embed/>
                </p:oleObj>
              </mc:Choice>
              <mc:Fallback>
                <p:oleObj name="Equation" r:id="rId3" imgW="596641" imgH="393529" progId="Equation.DSMT4">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362450"/>
                        <a:ext cx="12192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37"/>
          <p:cNvSpPr>
            <a:spLocks noChangeArrowheads="1"/>
          </p:cNvSpPr>
          <p:nvPr/>
        </p:nvSpPr>
        <p:spPr bwMode="auto">
          <a:xfrm>
            <a:off x="1619250" y="5276850"/>
            <a:ext cx="1143000" cy="457200"/>
          </a:xfrm>
          <a:prstGeom prst="rect">
            <a:avLst/>
          </a:prstGeom>
          <a:noFill/>
          <a:ln w="9525">
            <a:noFill/>
            <a:miter lim="800000"/>
            <a:headEnd/>
            <a:tailEnd/>
          </a:ln>
        </p:spPr>
        <p:txBody>
          <a:bodyPr anchor="ctr">
            <a:spAutoFit/>
          </a:bodyPr>
          <a:lstStyle/>
          <a:p>
            <a:pPr eaLnBrk="1" hangingPunct="1"/>
            <a:r>
              <a:rPr lang="en-US" sz="2400" b="0">
                <a:solidFill>
                  <a:schemeClr val="bg1"/>
                </a:solidFill>
                <a:latin typeface="VNI-Times" pitchFamily="2" charset="0"/>
              </a:rPr>
              <a:t>c)</a:t>
            </a:r>
            <a:r>
              <a:rPr lang="en-US" sz="2400">
                <a:solidFill>
                  <a:schemeClr val="tx1"/>
                </a:solidFill>
                <a:latin typeface="VNI-Times" pitchFamily="2" charset="0"/>
              </a:rPr>
              <a:t>   </a:t>
            </a:r>
          </a:p>
        </p:txBody>
      </p:sp>
      <p:graphicFrame>
        <p:nvGraphicFramePr>
          <p:cNvPr id="6147" name="Object 38"/>
          <p:cNvGraphicFramePr>
            <a:graphicFrameLocks noChangeAspect="1"/>
          </p:cNvGraphicFramePr>
          <p:nvPr/>
        </p:nvGraphicFramePr>
        <p:xfrm>
          <a:off x="2247900" y="5219700"/>
          <a:ext cx="1219200" cy="508000"/>
        </p:xfrm>
        <a:graphic>
          <a:graphicData uri="http://schemas.openxmlformats.org/presentationml/2006/ole">
            <mc:AlternateContent xmlns:mc="http://schemas.openxmlformats.org/markup-compatibility/2006">
              <mc:Choice xmlns:v="urn:schemas-microsoft-com:vml" Requires="v">
                <p:oleObj spid="_x0000_s45107" name="Equation" r:id="rId5" imgW="583947" imgH="241195" progId="Equation.DSMT4">
                  <p:embed/>
                </p:oleObj>
              </mc:Choice>
              <mc:Fallback>
                <p:oleObj name="Equation" r:id="rId5" imgW="583947" imgH="241195"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7900" y="5219700"/>
                        <a:ext cx="1219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Text Box 32"/>
          <p:cNvSpPr txBox="1">
            <a:spLocks noChangeArrowheads="1"/>
          </p:cNvSpPr>
          <p:nvPr/>
        </p:nvSpPr>
        <p:spPr bwMode="auto">
          <a:xfrm>
            <a:off x="336550" y="3070225"/>
            <a:ext cx="1125538" cy="396875"/>
          </a:xfrm>
          <a:prstGeom prst="rect">
            <a:avLst/>
          </a:prstGeom>
          <a:solidFill>
            <a:schemeClr val="bg1"/>
          </a:solidFill>
          <a:ln w="9525">
            <a:noFill/>
            <a:miter lim="800000"/>
            <a:headEnd/>
            <a:tailEnd/>
          </a:ln>
        </p:spPr>
        <p:txBody>
          <a:bodyPr>
            <a:spAutoFit/>
          </a:bodyPr>
          <a:lstStyle/>
          <a:p>
            <a:pPr>
              <a:spcBef>
                <a:spcPct val="50000"/>
              </a:spcBef>
            </a:pPr>
            <a:r>
              <a:rPr lang="en-US" sz="2000" dirty="0" smtClean="0">
                <a:solidFill>
                  <a:srgbClr val="0000FF"/>
                </a:solidFill>
                <a:latin typeface="Arial" charset="0"/>
              </a:rPr>
              <a:t>c. </a:t>
            </a:r>
            <a:r>
              <a:rPr lang="en-US" sz="2000" dirty="0" err="1" smtClean="0">
                <a:solidFill>
                  <a:srgbClr val="0000FF"/>
                </a:solidFill>
                <a:latin typeface="Arial" charset="0"/>
              </a:rPr>
              <a:t>Chú</a:t>
            </a:r>
            <a:r>
              <a:rPr lang="en-US" sz="2000" dirty="0" smtClean="0">
                <a:solidFill>
                  <a:srgbClr val="0000FF"/>
                </a:solidFill>
                <a:latin typeface="Arial" charset="0"/>
              </a:rPr>
              <a:t> ý</a:t>
            </a:r>
            <a:endParaRPr lang="en-US" sz="2000" dirty="0">
              <a:solidFill>
                <a:srgbClr val="0000FF"/>
              </a:solidFill>
              <a:latin typeface="Arial" charset="0"/>
            </a:endParaRPr>
          </a:p>
        </p:txBody>
      </p:sp>
      <p:sp>
        <p:nvSpPr>
          <p:cNvPr id="6160" name="Rectangle 28"/>
          <p:cNvSpPr>
            <a:spLocks noChangeArrowheads="1"/>
          </p:cNvSpPr>
          <p:nvPr/>
        </p:nvSpPr>
        <p:spPr bwMode="auto">
          <a:xfrm>
            <a:off x="349250" y="3532188"/>
            <a:ext cx="8597900" cy="1368425"/>
          </a:xfrm>
          <a:prstGeom prst="rect">
            <a:avLst/>
          </a:prstGeom>
          <a:noFill/>
          <a:ln w="57150" cmpd="thickThin">
            <a:solidFill>
              <a:srgbClr val="FF0000"/>
            </a:solidFill>
            <a:miter lim="800000"/>
            <a:headEnd/>
            <a:tailEnd/>
          </a:ln>
        </p:spPr>
        <p:txBody>
          <a:bodyPr anchor="ctr">
            <a:spAutoFit/>
          </a:bodyPr>
          <a:lstStyle/>
          <a:p>
            <a:pPr algn="just" eaLnBrk="1" hangingPunct="1"/>
            <a:r>
              <a:rPr lang="en-US" sz="2000" i="1" dirty="0" err="1" smtClean="0">
                <a:solidFill>
                  <a:srgbClr val="0000FF"/>
                </a:solidFill>
                <a:latin typeface="VNI-Times" pitchFamily="2" charset="0"/>
              </a:rPr>
              <a:t>Khi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ñaïi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löôïng</a:t>
            </a:r>
            <a:r>
              <a:rPr lang="en-US" sz="2000" i="1" dirty="0" smtClean="0">
                <a:solidFill>
                  <a:srgbClr val="0000FF"/>
                </a:solidFill>
                <a:latin typeface="VNI-Times" pitchFamily="2" charset="0"/>
              </a:rPr>
              <a:t> y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thuaän</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vôùi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ñaïi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löôïng</a:t>
            </a:r>
            <a:r>
              <a:rPr lang="en-US" sz="2000" i="1" dirty="0" smtClean="0">
                <a:solidFill>
                  <a:srgbClr val="0000FF"/>
                </a:solidFill>
                <a:latin typeface="VNI-Times" pitchFamily="2" charset="0"/>
              </a:rPr>
              <a:t> x </a:t>
            </a:r>
            <a:r>
              <a:rPr lang="en-US" sz="2000" i="1" dirty="0" err="1" smtClean="0">
                <a:solidFill>
                  <a:srgbClr val="0000FF"/>
                </a:solidFill>
                <a:latin typeface="VNI-Times" pitchFamily="2" charset="0"/>
              </a:rPr>
              <a:t>thì</a:t>
            </a:r>
            <a:r>
              <a:rPr lang="en-US" sz="2000" i="1" dirty="0" smtClean="0">
                <a:solidFill>
                  <a:srgbClr val="0000FF"/>
                </a:solidFill>
                <a:latin typeface="VNI-Times" pitchFamily="2" charset="0"/>
              </a:rPr>
              <a:t>  x </a:t>
            </a:r>
            <a:r>
              <a:rPr lang="en-US" sz="2000" i="1" dirty="0" err="1" smtClean="0">
                <a:solidFill>
                  <a:srgbClr val="0000FF"/>
                </a:solidFill>
                <a:latin typeface="VNI-Times" pitchFamily="2" charset="0"/>
              </a:rPr>
              <a:t>cuõng</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thuaän</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vôùi</a:t>
            </a:r>
            <a:r>
              <a:rPr lang="en-US" sz="2000" i="1" dirty="0" smtClean="0">
                <a:solidFill>
                  <a:srgbClr val="0000FF"/>
                </a:solidFill>
                <a:latin typeface="VNI-Times" pitchFamily="2" charset="0"/>
              </a:rPr>
              <a:t> y </a:t>
            </a:r>
            <a:r>
              <a:rPr lang="en-US" sz="2000" i="1" dirty="0" err="1" smtClean="0">
                <a:solidFill>
                  <a:srgbClr val="0000FF"/>
                </a:solidFill>
                <a:latin typeface="VNI-Times" pitchFamily="2" charset="0"/>
              </a:rPr>
              <a:t>vaø</a:t>
            </a:r>
            <a:r>
              <a:rPr lang="en-US" sz="2000" i="1" dirty="0" smtClean="0">
                <a:solidFill>
                  <a:srgbClr val="0000FF"/>
                </a:solidFill>
                <a:latin typeface="VNI-Times" pitchFamily="2" charset="0"/>
              </a:rPr>
              <a:t> ta </a:t>
            </a:r>
            <a:r>
              <a:rPr lang="en-US" sz="2000" i="1" dirty="0" err="1" smtClean="0">
                <a:solidFill>
                  <a:srgbClr val="0000FF"/>
                </a:solidFill>
                <a:latin typeface="VNI-Times" pitchFamily="2" charset="0"/>
              </a:rPr>
              <a:t>noùi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hai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đại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löôïng</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ñoù</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thuaän</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vôùi</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nhau</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Neáu</a:t>
            </a:r>
            <a:r>
              <a:rPr lang="en-US" sz="2000" i="1" dirty="0" smtClean="0">
                <a:solidFill>
                  <a:srgbClr val="0000FF"/>
                </a:solidFill>
                <a:latin typeface="VNI-Times" pitchFamily="2" charset="0"/>
              </a:rPr>
              <a:t> y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thuaän</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vôùi</a:t>
            </a:r>
            <a:r>
              <a:rPr lang="en-US" sz="2000" i="1" dirty="0" smtClean="0">
                <a:solidFill>
                  <a:srgbClr val="0000FF"/>
                </a:solidFill>
                <a:latin typeface="VNI-Times" pitchFamily="2" charset="0"/>
              </a:rPr>
              <a:t> x </a:t>
            </a:r>
            <a:r>
              <a:rPr lang="en-US" sz="2000" i="1" dirty="0" err="1" smtClean="0">
                <a:solidFill>
                  <a:srgbClr val="0000FF"/>
                </a:solidFill>
                <a:latin typeface="VNI-Times" pitchFamily="2" charset="0"/>
              </a:rPr>
              <a:t>theo</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heä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soá</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r>
              <a:rPr lang="en-US" sz="2000" i="1" dirty="0" smtClean="0">
                <a:solidFill>
                  <a:srgbClr val="FF0000"/>
                </a:solidFill>
                <a:latin typeface="VNI-Times" pitchFamily="2" charset="0"/>
              </a:rPr>
              <a:t>k</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thì</a:t>
            </a:r>
            <a:r>
              <a:rPr lang="en-US" sz="2000" i="1" dirty="0" smtClean="0">
                <a:solidFill>
                  <a:srgbClr val="0000FF"/>
                </a:solidFill>
                <a:latin typeface="VNI-Times" pitchFamily="2" charset="0"/>
              </a:rPr>
              <a:t>  x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thuaän</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vôùi</a:t>
            </a:r>
            <a:r>
              <a:rPr lang="en-US" sz="2000" i="1" dirty="0" smtClean="0">
                <a:solidFill>
                  <a:srgbClr val="0000FF"/>
                </a:solidFill>
                <a:latin typeface="VNI-Times" pitchFamily="2" charset="0"/>
              </a:rPr>
              <a:t> y </a:t>
            </a:r>
            <a:r>
              <a:rPr lang="en-US" sz="2000" i="1" dirty="0" err="1" smtClean="0">
                <a:solidFill>
                  <a:srgbClr val="0000FF"/>
                </a:solidFill>
                <a:latin typeface="VNI-Times" pitchFamily="2" charset="0"/>
              </a:rPr>
              <a:t>theo</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heä</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soá</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tæ</a:t>
            </a:r>
            <a:r>
              <a:rPr lang="en-US" sz="2000" i="1" dirty="0" smtClean="0">
                <a:solidFill>
                  <a:srgbClr val="0000FF"/>
                </a:solidFill>
                <a:latin typeface="VNI-Times" pitchFamily="2" charset="0"/>
              </a:rPr>
              <a:t> </a:t>
            </a:r>
            <a:r>
              <a:rPr lang="en-US" sz="2000" i="1" dirty="0" err="1" smtClean="0">
                <a:solidFill>
                  <a:srgbClr val="0000FF"/>
                </a:solidFill>
                <a:latin typeface="VNI-Times" pitchFamily="2" charset="0"/>
              </a:rPr>
              <a:t>leä</a:t>
            </a:r>
            <a:r>
              <a:rPr lang="en-US" sz="2000" i="1" dirty="0" smtClean="0">
                <a:solidFill>
                  <a:srgbClr val="0000FF"/>
                </a:solidFill>
                <a:latin typeface="VNI-Times" pitchFamily="2" charset="0"/>
              </a:rPr>
              <a:t>  </a:t>
            </a:r>
          </a:p>
          <a:p>
            <a:pPr algn="just" eaLnBrk="1" hangingPunct="1"/>
            <a:endParaRPr lang="en-US" sz="2000" i="1" dirty="0">
              <a:solidFill>
                <a:srgbClr val="0000FF"/>
              </a:solidFill>
              <a:latin typeface="VNI-Times" pitchFamily="2" charset="0"/>
            </a:endParaRPr>
          </a:p>
        </p:txBody>
      </p:sp>
      <p:graphicFrame>
        <p:nvGraphicFramePr>
          <p:cNvPr id="6148" name="Object 29"/>
          <p:cNvGraphicFramePr>
            <a:graphicFrameLocks noChangeAspect="1"/>
          </p:cNvGraphicFramePr>
          <p:nvPr/>
        </p:nvGraphicFramePr>
        <p:xfrm>
          <a:off x="4865688" y="4143375"/>
          <a:ext cx="228600" cy="592138"/>
        </p:xfrm>
        <a:graphic>
          <a:graphicData uri="http://schemas.openxmlformats.org/presentationml/2006/ole">
            <mc:AlternateContent xmlns:mc="http://schemas.openxmlformats.org/markup-compatibility/2006">
              <mc:Choice xmlns:v="urn:schemas-microsoft-com:vml" Requires="v">
                <p:oleObj spid="_x0000_s45108" name="Equation" r:id="rId7" imgW="152334" imgH="393529" progId="Equation.DSMT4">
                  <p:embed/>
                </p:oleObj>
              </mc:Choice>
              <mc:Fallback>
                <p:oleObj name="Equation" r:id="rId7" imgW="152334" imgH="393529" progId="Equation.DSMT4">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5688" y="4143375"/>
                        <a:ext cx="228600"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21"/>
          <p:cNvSpPr txBox="1">
            <a:spLocks noChangeArrowheads="1"/>
          </p:cNvSpPr>
          <p:nvPr/>
        </p:nvSpPr>
        <p:spPr bwMode="auto">
          <a:xfrm>
            <a:off x="0" y="4894263"/>
            <a:ext cx="6469063" cy="461962"/>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Arial" charset="0"/>
              </a:rPr>
              <a:t>2. </a:t>
            </a:r>
            <a:r>
              <a:rPr lang="en-US" sz="2400" dirty="0" err="1">
                <a:solidFill>
                  <a:srgbClr val="0000FF"/>
                </a:solidFill>
                <a:latin typeface="Arial" charset="0"/>
              </a:rPr>
              <a:t>Tính</a:t>
            </a:r>
            <a:r>
              <a:rPr lang="en-US" sz="2400" dirty="0">
                <a:solidFill>
                  <a:srgbClr val="0000FF"/>
                </a:solidFill>
                <a:latin typeface="Arial" charset="0"/>
              </a:rPr>
              <a:t> </a:t>
            </a:r>
            <a:r>
              <a:rPr lang="en-US" sz="2400" dirty="0" err="1">
                <a:solidFill>
                  <a:srgbClr val="0000FF"/>
                </a:solidFill>
                <a:latin typeface="Arial" charset="0"/>
              </a:rPr>
              <a:t>chất</a:t>
            </a:r>
            <a:endParaRPr lang="en-US" sz="2400" dirty="0">
              <a:solidFill>
                <a:srgbClr val="0000FF"/>
              </a:solidFill>
              <a:latin typeface="Arial" charset="0"/>
            </a:endParaRPr>
          </a:p>
        </p:txBody>
      </p:sp>
      <p:sp>
        <p:nvSpPr>
          <p:cNvPr id="22" name="Text Box 6"/>
          <p:cNvSpPr txBox="1">
            <a:spLocks noChangeArrowheads="1"/>
          </p:cNvSpPr>
          <p:nvPr/>
        </p:nvSpPr>
        <p:spPr bwMode="auto">
          <a:xfrm>
            <a:off x="344488" y="5424488"/>
            <a:ext cx="8609012" cy="1477328"/>
          </a:xfrm>
          <a:prstGeom prst="rect">
            <a:avLst/>
          </a:prstGeom>
          <a:noFill/>
          <a:ln w="28575" algn="ctr">
            <a:solidFill>
              <a:srgbClr val="FF0000"/>
            </a:solidFill>
            <a:miter lim="800000"/>
            <a:headEnd/>
            <a:tailEnd/>
          </a:ln>
        </p:spPr>
        <p:txBody>
          <a:bodyPr>
            <a:spAutoFit/>
          </a:bodyPr>
          <a:lstStyle/>
          <a:p>
            <a:pPr marL="115888" indent="-115888" algn="just">
              <a:spcBef>
                <a:spcPct val="50000"/>
              </a:spcBef>
            </a:pPr>
            <a:r>
              <a:rPr lang="en-US" i="1" dirty="0" err="1">
                <a:solidFill>
                  <a:srgbClr val="0000FF"/>
                </a:solidFill>
              </a:rPr>
              <a:t>Nếu</a:t>
            </a:r>
            <a:r>
              <a:rPr lang="en-US" i="1" dirty="0">
                <a:solidFill>
                  <a:srgbClr val="0000FF"/>
                </a:solidFill>
              </a:rPr>
              <a:t> </a:t>
            </a:r>
            <a:r>
              <a:rPr lang="en-US" i="1" dirty="0" err="1">
                <a:solidFill>
                  <a:srgbClr val="0000FF"/>
                </a:solidFill>
              </a:rPr>
              <a:t>hai</a:t>
            </a:r>
            <a:r>
              <a:rPr lang="en-US" i="1" dirty="0">
                <a:solidFill>
                  <a:srgbClr val="0000FF"/>
                </a:solidFill>
              </a:rPr>
              <a:t> </a:t>
            </a:r>
            <a:r>
              <a:rPr lang="en-US" i="1" dirty="0" err="1">
                <a:solidFill>
                  <a:srgbClr val="0000FF"/>
                </a:solidFill>
              </a:rPr>
              <a:t>đại</a:t>
            </a:r>
            <a:r>
              <a:rPr lang="en-US" i="1" dirty="0">
                <a:solidFill>
                  <a:srgbClr val="0000FF"/>
                </a:solidFill>
              </a:rPr>
              <a:t> </a:t>
            </a:r>
            <a:r>
              <a:rPr lang="en-US" i="1" dirty="0" err="1">
                <a:solidFill>
                  <a:srgbClr val="0000FF"/>
                </a:solidFill>
              </a:rPr>
              <a:t>lượng</a:t>
            </a:r>
            <a:r>
              <a:rPr lang="en-US" i="1" dirty="0">
                <a:solidFill>
                  <a:srgbClr val="0000FF"/>
                </a:solidFill>
              </a:rPr>
              <a:t> </a:t>
            </a:r>
            <a:r>
              <a:rPr lang="en-US" i="1" dirty="0" err="1">
                <a:solidFill>
                  <a:srgbClr val="0000FF"/>
                </a:solidFill>
              </a:rPr>
              <a:t>tỉ</a:t>
            </a:r>
            <a:r>
              <a:rPr lang="en-US" i="1" dirty="0">
                <a:solidFill>
                  <a:srgbClr val="0000FF"/>
                </a:solidFill>
              </a:rPr>
              <a:t> </a:t>
            </a:r>
            <a:r>
              <a:rPr lang="en-US" i="1" dirty="0" err="1">
                <a:solidFill>
                  <a:srgbClr val="0000FF"/>
                </a:solidFill>
              </a:rPr>
              <a:t>lệ</a:t>
            </a:r>
            <a:r>
              <a:rPr lang="en-US" i="1" dirty="0">
                <a:solidFill>
                  <a:srgbClr val="0000FF"/>
                </a:solidFill>
              </a:rPr>
              <a:t> </a:t>
            </a:r>
            <a:r>
              <a:rPr lang="en-US" i="1" dirty="0" err="1">
                <a:solidFill>
                  <a:srgbClr val="0000FF"/>
                </a:solidFill>
              </a:rPr>
              <a:t>thuận</a:t>
            </a:r>
            <a:r>
              <a:rPr lang="en-US" i="1" dirty="0">
                <a:solidFill>
                  <a:srgbClr val="0000FF"/>
                </a:solidFill>
              </a:rPr>
              <a:t> </a:t>
            </a:r>
            <a:r>
              <a:rPr lang="en-US" i="1" dirty="0" err="1">
                <a:solidFill>
                  <a:srgbClr val="0000FF"/>
                </a:solidFill>
              </a:rPr>
              <a:t>với</a:t>
            </a:r>
            <a:r>
              <a:rPr lang="en-US" i="1" dirty="0">
                <a:solidFill>
                  <a:srgbClr val="0000FF"/>
                </a:solidFill>
              </a:rPr>
              <a:t> </a:t>
            </a:r>
            <a:r>
              <a:rPr lang="en-US" i="1" dirty="0" err="1">
                <a:solidFill>
                  <a:srgbClr val="0000FF"/>
                </a:solidFill>
              </a:rPr>
              <a:t>nhau</a:t>
            </a:r>
            <a:r>
              <a:rPr lang="en-US" i="1" dirty="0">
                <a:solidFill>
                  <a:srgbClr val="0000FF"/>
                </a:solidFill>
              </a:rPr>
              <a:t> </a:t>
            </a:r>
            <a:r>
              <a:rPr lang="en-US" i="1" dirty="0" err="1">
                <a:solidFill>
                  <a:srgbClr val="0000FF"/>
                </a:solidFill>
              </a:rPr>
              <a:t>thì</a:t>
            </a:r>
            <a:endParaRPr lang="en-US" i="1" dirty="0">
              <a:solidFill>
                <a:srgbClr val="0000FF"/>
              </a:solidFill>
            </a:endParaRPr>
          </a:p>
          <a:p>
            <a:pPr marL="115888" indent="-115888" algn="just">
              <a:spcBef>
                <a:spcPct val="50000"/>
              </a:spcBef>
            </a:pPr>
            <a:r>
              <a:rPr lang="en-US" i="1" dirty="0" err="1">
                <a:solidFill>
                  <a:srgbClr val="0000FF"/>
                </a:solidFill>
              </a:rPr>
              <a:t>Tỉ</a:t>
            </a:r>
            <a:r>
              <a:rPr lang="en-US" i="1" dirty="0">
                <a:solidFill>
                  <a:srgbClr val="0000FF"/>
                </a:solidFill>
              </a:rPr>
              <a:t> </a:t>
            </a:r>
            <a:r>
              <a:rPr lang="en-US" i="1" dirty="0" err="1">
                <a:solidFill>
                  <a:srgbClr val="0000FF"/>
                </a:solidFill>
              </a:rPr>
              <a:t>số</a:t>
            </a:r>
            <a:r>
              <a:rPr lang="en-US" i="1" dirty="0">
                <a:solidFill>
                  <a:srgbClr val="0000FF"/>
                </a:solidFill>
              </a:rPr>
              <a:t> </a:t>
            </a:r>
            <a:r>
              <a:rPr lang="en-US" i="1" dirty="0" err="1">
                <a:solidFill>
                  <a:srgbClr val="0000FF"/>
                </a:solidFill>
              </a:rPr>
              <a:t>hai</a:t>
            </a:r>
            <a:r>
              <a:rPr lang="en-US" i="1" dirty="0">
                <a:solidFill>
                  <a:srgbClr val="0000FF"/>
                </a:solidFill>
              </a:rPr>
              <a:t> </a:t>
            </a:r>
            <a:r>
              <a:rPr lang="en-US" i="1" dirty="0" err="1">
                <a:solidFill>
                  <a:srgbClr val="0000FF"/>
                </a:solidFill>
              </a:rPr>
              <a:t>giá</a:t>
            </a:r>
            <a:r>
              <a:rPr lang="en-US" i="1" dirty="0">
                <a:solidFill>
                  <a:srgbClr val="0000FF"/>
                </a:solidFill>
              </a:rPr>
              <a:t> </a:t>
            </a:r>
            <a:r>
              <a:rPr lang="en-US" i="1" dirty="0" err="1">
                <a:solidFill>
                  <a:srgbClr val="0000FF"/>
                </a:solidFill>
              </a:rPr>
              <a:t>trị</a:t>
            </a:r>
            <a:r>
              <a:rPr lang="en-US" i="1" dirty="0">
                <a:solidFill>
                  <a:srgbClr val="0000FF"/>
                </a:solidFill>
              </a:rPr>
              <a:t> </a:t>
            </a:r>
            <a:r>
              <a:rPr lang="en-US" i="1" dirty="0" err="1">
                <a:solidFill>
                  <a:srgbClr val="0000FF"/>
                </a:solidFill>
              </a:rPr>
              <a:t>tương</a:t>
            </a:r>
            <a:r>
              <a:rPr lang="en-US" i="1" dirty="0">
                <a:solidFill>
                  <a:srgbClr val="0000FF"/>
                </a:solidFill>
              </a:rPr>
              <a:t> </a:t>
            </a:r>
            <a:r>
              <a:rPr lang="en-US" i="1" dirty="0" err="1">
                <a:solidFill>
                  <a:srgbClr val="0000FF"/>
                </a:solidFill>
              </a:rPr>
              <a:t>ứng</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chúng</a:t>
            </a:r>
            <a:r>
              <a:rPr lang="en-US" i="1" dirty="0">
                <a:solidFill>
                  <a:srgbClr val="0000FF"/>
                </a:solidFill>
              </a:rPr>
              <a:t> </a:t>
            </a:r>
            <a:r>
              <a:rPr lang="en-US" i="1" dirty="0" err="1">
                <a:solidFill>
                  <a:srgbClr val="0000FF"/>
                </a:solidFill>
              </a:rPr>
              <a:t>luôn</a:t>
            </a:r>
            <a:r>
              <a:rPr lang="en-US" i="1" dirty="0">
                <a:solidFill>
                  <a:srgbClr val="0000FF"/>
                </a:solidFill>
              </a:rPr>
              <a:t> </a:t>
            </a:r>
            <a:r>
              <a:rPr lang="en-US" i="1" dirty="0" err="1">
                <a:solidFill>
                  <a:srgbClr val="0000FF"/>
                </a:solidFill>
              </a:rPr>
              <a:t>không</a:t>
            </a:r>
            <a:r>
              <a:rPr lang="en-US" i="1" dirty="0">
                <a:solidFill>
                  <a:srgbClr val="0000FF"/>
                </a:solidFill>
              </a:rPr>
              <a:t> </a:t>
            </a:r>
            <a:r>
              <a:rPr lang="en-US" i="1" dirty="0" err="1">
                <a:solidFill>
                  <a:srgbClr val="0000FF"/>
                </a:solidFill>
              </a:rPr>
              <a:t>đổi</a:t>
            </a:r>
            <a:r>
              <a:rPr lang="en-US" i="1" dirty="0">
                <a:solidFill>
                  <a:srgbClr val="0000FF"/>
                </a:solidFill>
              </a:rPr>
              <a:t>.</a:t>
            </a:r>
          </a:p>
          <a:p>
            <a:pPr marL="115888" indent="-115888" algn="just">
              <a:spcBef>
                <a:spcPct val="50000"/>
              </a:spcBef>
            </a:pPr>
            <a:r>
              <a:rPr lang="en-US" i="1" dirty="0" err="1">
                <a:solidFill>
                  <a:srgbClr val="0000FF"/>
                </a:solidFill>
              </a:rPr>
              <a:t>Tỉ</a:t>
            </a:r>
            <a:r>
              <a:rPr lang="en-US" i="1" dirty="0">
                <a:solidFill>
                  <a:srgbClr val="0000FF"/>
                </a:solidFill>
              </a:rPr>
              <a:t> </a:t>
            </a:r>
            <a:r>
              <a:rPr lang="en-US" i="1" dirty="0" err="1">
                <a:solidFill>
                  <a:srgbClr val="0000FF"/>
                </a:solidFill>
              </a:rPr>
              <a:t>số</a:t>
            </a:r>
            <a:r>
              <a:rPr lang="en-US" i="1" dirty="0">
                <a:solidFill>
                  <a:srgbClr val="0000FF"/>
                </a:solidFill>
              </a:rPr>
              <a:t> </a:t>
            </a:r>
            <a:r>
              <a:rPr lang="en-US" i="1" dirty="0" err="1">
                <a:solidFill>
                  <a:srgbClr val="0000FF"/>
                </a:solidFill>
              </a:rPr>
              <a:t>hai</a:t>
            </a:r>
            <a:r>
              <a:rPr lang="en-US" i="1" dirty="0">
                <a:solidFill>
                  <a:srgbClr val="0000FF"/>
                </a:solidFill>
              </a:rPr>
              <a:t> </a:t>
            </a:r>
            <a:r>
              <a:rPr lang="en-US" i="1" dirty="0" err="1">
                <a:solidFill>
                  <a:srgbClr val="0000FF"/>
                </a:solidFill>
              </a:rPr>
              <a:t>giá</a:t>
            </a:r>
            <a:r>
              <a:rPr lang="en-US" i="1" dirty="0">
                <a:solidFill>
                  <a:srgbClr val="0000FF"/>
                </a:solidFill>
              </a:rPr>
              <a:t> </a:t>
            </a:r>
            <a:r>
              <a:rPr lang="en-US" i="1" dirty="0" err="1">
                <a:solidFill>
                  <a:srgbClr val="0000FF"/>
                </a:solidFill>
              </a:rPr>
              <a:t>trị</a:t>
            </a:r>
            <a:r>
              <a:rPr lang="en-US" i="1" dirty="0">
                <a:solidFill>
                  <a:srgbClr val="0000FF"/>
                </a:solidFill>
              </a:rPr>
              <a:t> </a:t>
            </a:r>
            <a:r>
              <a:rPr lang="en-US" i="1" dirty="0" err="1">
                <a:solidFill>
                  <a:srgbClr val="0000FF"/>
                </a:solidFill>
              </a:rPr>
              <a:t>bất</a:t>
            </a:r>
            <a:r>
              <a:rPr lang="en-US" i="1" dirty="0">
                <a:solidFill>
                  <a:srgbClr val="0000FF"/>
                </a:solidFill>
              </a:rPr>
              <a:t> </a:t>
            </a:r>
            <a:r>
              <a:rPr lang="en-US" i="1" dirty="0" err="1">
                <a:solidFill>
                  <a:srgbClr val="0000FF"/>
                </a:solidFill>
              </a:rPr>
              <a:t>kỳ</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đại</a:t>
            </a:r>
            <a:r>
              <a:rPr lang="en-US" i="1" dirty="0">
                <a:solidFill>
                  <a:srgbClr val="0000FF"/>
                </a:solidFill>
              </a:rPr>
              <a:t> </a:t>
            </a:r>
            <a:r>
              <a:rPr lang="en-US" i="1" dirty="0" err="1">
                <a:solidFill>
                  <a:srgbClr val="0000FF"/>
                </a:solidFill>
              </a:rPr>
              <a:t>lượng</a:t>
            </a:r>
            <a:r>
              <a:rPr lang="en-US" i="1" dirty="0">
                <a:solidFill>
                  <a:srgbClr val="0000FF"/>
                </a:solidFill>
              </a:rPr>
              <a:t> </a:t>
            </a:r>
            <a:r>
              <a:rPr lang="en-US" i="1" dirty="0" err="1">
                <a:solidFill>
                  <a:srgbClr val="0000FF"/>
                </a:solidFill>
              </a:rPr>
              <a:t>này</a:t>
            </a:r>
            <a:r>
              <a:rPr lang="en-US" i="1" dirty="0">
                <a:solidFill>
                  <a:srgbClr val="0000FF"/>
                </a:solidFill>
              </a:rPr>
              <a:t> </a:t>
            </a:r>
            <a:r>
              <a:rPr lang="en-US" i="1" dirty="0" err="1">
                <a:solidFill>
                  <a:srgbClr val="0000FF"/>
                </a:solidFill>
              </a:rPr>
              <a:t>bằng</a:t>
            </a:r>
            <a:r>
              <a:rPr lang="en-US" i="1" dirty="0">
                <a:solidFill>
                  <a:srgbClr val="0000FF"/>
                </a:solidFill>
              </a:rPr>
              <a:t> </a:t>
            </a:r>
            <a:r>
              <a:rPr lang="en-US" i="1" dirty="0" err="1">
                <a:solidFill>
                  <a:srgbClr val="0000FF"/>
                </a:solidFill>
              </a:rPr>
              <a:t>tỉ</a:t>
            </a:r>
            <a:r>
              <a:rPr lang="en-US" i="1" dirty="0">
                <a:solidFill>
                  <a:srgbClr val="0000FF"/>
                </a:solidFill>
              </a:rPr>
              <a:t> </a:t>
            </a:r>
            <a:r>
              <a:rPr lang="en-US" i="1" dirty="0" err="1">
                <a:solidFill>
                  <a:srgbClr val="0000FF"/>
                </a:solidFill>
              </a:rPr>
              <a:t>số</a:t>
            </a:r>
            <a:r>
              <a:rPr lang="en-US" i="1" dirty="0">
                <a:solidFill>
                  <a:srgbClr val="0000FF"/>
                </a:solidFill>
              </a:rPr>
              <a:t> </a:t>
            </a:r>
            <a:r>
              <a:rPr lang="en-US" i="1" dirty="0" err="1">
                <a:solidFill>
                  <a:srgbClr val="0000FF"/>
                </a:solidFill>
              </a:rPr>
              <a:t>hai</a:t>
            </a:r>
            <a:r>
              <a:rPr lang="en-US" i="1" dirty="0">
                <a:solidFill>
                  <a:srgbClr val="0000FF"/>
                </a:solidFill>
              </a:rPr>
              <a:t> </a:t>
            </a:r>
            <a:r>
              <a:rPr lang="en-US" i="1" dirty="0" err="1">
                <a:solidFill>
                  <a:srgbClr val="0000FF"/>
                </a:solidFill>
              </a:rPr>
              <a:t>giá</a:t>
            </a:r>
            <a:r>
              <a:rPr lang="en-US" i="1" dirty="0">
                <a:solidFill>
                  <a:srgbClr val="0000FF"/>
                </a:solidFill>
              </a:rPr>
              <a:t> </a:t>
            </a:r>
            <a:r>
              <a:rPr lang="en-US" i="1" dirty="0" err="1">
                <a:solidFill>
                  <a:srgbClr val="0000FF"/>
                </a:solidFill>
              </a:rPr>
              <a:t>trị</a:t>
            </a:r>
            <a:r>
              <a:rPr lang="en-US" i="1" dirty="0">
                <a:solidFill>
                  <a:srgbClr val="0000FF"/>
                </a:solidFill>
              </a:rPr>
              <a:t> </a:t>
            </a:r>
            <a:r>
              <a:rPr lang="en-US" i="1" dirty="0" err="1">
                <a:solidFill>
                  <a:srgbClr val="0000FF"/>
                </a:solidFill>
              </a:rPr>
              <a:t>tương</a:t>
            </a:r>
            <a:r>
              <a:rPr lang="en-US" i="1" dirty="0">
                <a:solidFill>
                  <a:srgbClr val="0000FF"/>
                </a:solidFill>
              </a:rPr>
              <a:t> </a:t>
            </a:r>
            <a:r>
              <a:rPr lang="en-US" i="1" dirty="0" err="1">
                <a:solidFill>
                  <a:srgbClr val="0000FF"/>
                </a:solidFill>
              </a:rPr>
              <a:t>ứng</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đại</a:t>
            </a:r>
            <a:r>
              <a:rPr lang="en-US" i="1" dirty="0">
                <a:solidFill>
                  <a:srgbClr val="0000FF"/>
                </a:solidFill>
              </a:rPr>
              <a:t> </a:t>
            </a:r>
            <a:r>
              <a:rPr lang="en-US" i="1" dirty="0" err="1">
                <a:solidFill>
                  <a:srgbClr val="0000FF"/>
                </a:solidFill>
              </a:rPr>
              <a:t>lượng</a:t>
            </a:r>
            <a:r>
              <a:rPr lang="en-US" i="1" dirty="0">
                <a:solidFill>
                  <a:srgbClr val="0000FF"/>
                </a:solidFill>
              </a:rPr>
              <a:t> </a:t>
            </a:r>
            <a:r>
              <a:rPr lang="en-US" i="1" dirty="0" err="1">
                <a:solidFill>
                  <a:srgbClr val="0000FF"/>
                </a:solidFill>
              </a:rPr>
              <a:t>kia</a:t>
            </a:r>
            <a:endParaRPr lang="en-US" i="1" dirty="0">
              <a:solidFill>
                <a:srgbClr val="0000FF"/>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750" y="1196975"/>
            <a:ext cx="8147050" cy="4873625"/>
          </a:xfrm>
        </p:spPr>
        <p:txBody>
          <a:bodyPr/>
          <a:lstStyle/>
          <a:p>
            <a:pPr marL="0" indent="0" algn="ctr">
              <a:buFont typeface="Wingdings" pitchFamily="2" charset="2"/>
              <a:buNone/>
              <a:defRPr/>
            </a:pPr>
            <a:r>
              <a:rPr lang="en-US" sz="4400" b="1" dirty="0" smtClean="0">
                <a:solidFill>
                  <a:schemeClr val="accent2">
                    <a:lumMod val="75000"/>
                  </a:schemeClr>
                </a:solidFill>
                <a:latin typeface="Times New Roman" pitchFamily="18" charset="0"/>
                <a:cs typeface="Times New Roman" pitchFamily="18" charset="0"/>
              </a:rPr>
              <a:t>3. LUYỆN TẬP</a:t>
            </a:r>
          </a:p>
          <a:p>
            <a:pPr marL="0" indent="0">
              <a:buFont typeface="Wingdings" pitchFamily="2" charset="2"/>
              <a:buNone/>
              <a:defRPr/>
            </a:pPr>
            <a:endParaRPr lang="en-US" sz="4400" b="1" dirty="0">
              <a:solidFill>
                <a:schemeClr val="accent2">
                  <a:lumMod val="75000"/>
                </a:schemeClr>
              </a:solidFill>
              <a:latin typeface="Times New Roman" pitchFamily="18" charset="0"/>
              <a:cs typeface="Times New Roman" pitchFamily="18" charset="0"/>
            </a:endParaRP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205038"/>
            <a:ext cx="5076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14102"/>
      </p:ext>
    </p:extLst>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605604" y="1143000"/>
            <a:ext cx="7917552" cy="5632311"/>
          </a:xfrm>
          <a:prstGeom prst="rect">
            <a:avLst/>
          </a:prstGeom>
          <a:noFill/>
        </p:spPr>
        <p:txBody>
          <a:bodyPr wrap="none" rtlCol="0">
            <a:spAutoFit/>
          </a:bodyPr>
          <a:lstStyle/>
          <a:p>
            <a:r>
              <a:rPr lang="en-US" sz="4000" dirty="0" err="1" smtClean="0">
                <a:latin typeface="Algerian" pitchFamily="82" charset="0"/>
              </a:rPr>
              <a:t>Bài</a:t>
            </a:r>
            <a:r>
              <a:rPr lang="en-US" sz="4000" dirty="0" smtClean="0">
                <a:latin typeface="Algerian" pitchFamily="82" charset="0"/>
              </a:rPr>
              <a:t> </a:t>
            </a:r>
            <a:r>
              <a:rPr lang="en-US" sz="4000" dirty="0" err="1" smtClean="0">
                <a:latin typeface="Algerian" pitchFamily="82" charset="0"/>
              </a:rPr>
              <a:t>TâP</a:t>
            </a:r>
            <a:r>
              <a:rPr lang="en-US" sz="4000" dirty="0" smtClean="0">
                <a:latin typeface="Algerian" pitchFamily="82" charset="0"/>
              </a:rPr>
              <a:t> 4:</a:t>
            </a:r>
          </a:p>
          <a:p>
            <a:r>
              <a:rPr lang="en-US" sz="2800" i="1" dirty="0" err="1" smtClean="0">
                <a:solidFill>
                  <a:schemeClr val="accent3"/>
                </a:solidFill>
                <a:latin typeface="Times New Roman" pitchFamily="18" charset="0"/>
                <a:ea typeface="Cambria Math" pitchFamily="18" charset="0"/>
                <a:cs typeface="Times New Roman" pitchFamily="18" charset="0"/>
              </a:rPr>
              <a:t>Hoạt</a:t>
            </a:r>
            <a:r>
              <a:rPr lang="en-US" sz="2800" i="1" dirty="0" smtClean="0">
                <a:solidFill>
                  <a:schemeClr val="accent3"/>
                </a:solidFill>
                <a:latin typeface="Times New Roman" pitchFamily="18" charset="0"/>
                <a:ea typeface="Cambria Math" pitchFamily="18" charset="0"/>
                <a:cs typeface="Times New Roman" pitchFamily="18" charset="0"/>
              </a:rPr>
              <a:t> </a:t>
            </a:r>
            <a:r>
              <a:rPr lang="en-US" sz="2800" i="1" dirty="0" err="1" smtClean="0">
                <a:solidFill>
                  <a:schemeClr val="accent3"/>
                </a:solidFill>
                <a:latin typeface="Times New Roman" pitchFamily="18" charset="0"/>
                <a:ea typeface="Cambria Math" pitchFamily="18" charset="0"/>
                <a:cs typeface="Times New Roman" pitchFamily="18" charset="0"/>
              </a:rPr>
              <a:t>động</a:t>
            </a:r>
            <a:r>
              <a:rPr lang="en-US" sz="2800" i="1" dirty="0" smtClean="0">
                <a:solidFill>
                  <a:schemeClr val="accent3"/>
                </a:solidFill>
                <a:latin typeface="Times New Roman" pitchFamily="18" charset="0"/>
                <a:ea typeface="Cambria Math" pitchFamily="18" charset="0"/>
                <a:cs typeface="Times New Roman" pitchFamily="18" charset="0"/>
              </a:rPr>
              <a:t> </a:t>
            </a:r>
            <a:r>
              <a:rPr lang="en-US" sz="2800" i="1" dirty="0" err="1" smtClean="0">
                <a:solidFill>
                  <a:schemeClr val="accent3"/>
                </a:solidFill>
                <a:latin typeface="Times New Roman" pitchFamily="18" charset="0"/>
                <a:ea typeface="Cambria Math" pitchFamily="18" charset="0"/>
                <a:cs typeface="Times New Roman" pitchFamily="18" charset="0"/>
              </a:rPr>
              <a:t>cá</a:t>
            </a:r>
            <a:r>
              <a:rPr lang="en-US" sz="2800" i="1" dirty="0" smtClean="0">
                <a:solidFill>
                  <a:schemeClr val="accent3"/>
                </a:solidFill>
                <a:latin typeface="Times New Roman" pitchFamily="18" charset="0"/>
                <a:ea typeface="Cambria Math" pitchFamily="18" charset="0"/>
                <a:cs typeface="Times New Roman" pitchFamily="18" charset="0"/>
              </a:rPr>
              <a:t> </a:t>
            </a:r>
            <a:r>
              <a:rPr lang="en-US" sz="2800" i="1" dirty="0" err="1" smtClean="0">
                <a:solidFill>
                  <a:schemeClr val="accent3"/>
                </a:solidFill>
                <a:latin typeface="Times New Roman" pitchFamily="18" charset="0"/>
                <a:ea typeface="Cambria Math" pitchFamily="18" charset="0"/>
                <a:cs typeface="Times New Roman" pitchFamily="18" charset="0"/>
              </a:rPr>
              <a:t>nhân</a:t>
            </a:r>
            <a:r>
              <a:rPr lang="en-US" sz="2800" i="1" dirty="0" smtClean="0">
                <a:solidFill>
                  <a:schemeClr val="accent3"/>
                </a:solidFill>
                <a:latin typeface="Times New Roman" pitchFamily="18" charset="0"/>
                <a:ea typeface="Cambria Math" pitchFamily="18" charset="0"/>
                <a:cs typeface="Times New Roman" pitchFamily="18" charset="0"/>
              </a:rPr>
              <a:t>, </a:t>
            </a:r>
            <a:r>
              <a:rPr lang="en-US" sz="2800" i="1" dirty="0" err="1" smtClean="0">
                <a:solidFill>
                  <a:schemeClr val="accent3"/>
                </a:solidFill>
                <a:latin typeface="Times New Roman" pitchFamily="18" charset="0"/>
                <a:ea typeface="Cambria Math" pitchFamily="18" charset="0"/>
                <a:cs typeface="Times New Roman" pitchFamily="18" charset="0"/>
              </a:rPr>
              <a:t>thời</a:t>
            </a:r>
            <a:r>
              <a:rPr lang="en-US" sz="2800" i="1" dirty="0" smtClean="0">
                <a:solidFill>
                  <a:schemeClr val="accent3"/>
                </a:solidFill>
                <a:latin typeface="Times New Roman" pitchFamily="18" charset="0"/>
                <a:ea typeface="Cambria Math" pitchFamily="18" charset="0"/>
                <a:cs typeface="Times New Roman" pitchFamily="18" charset="0"/>
              </a:rPr>
              <a:t> </a:t>
            </a:r>
            <a:r>
              <a:rPr lang="en-US" sz="2800" i="1" dirty="0" err="1" smtClean="0">
                <a:solidFill>
                  <a:schemeClr val="accent3"/>
                </a:solidFill>
                <a:latin typeface="Times New Roman" pitchFamily="18" charset="0"/>
                <a:ea typeface="Cambria Math" pitchFamily="18" charset="0"/>
                <a:cs typeface="Times New Roman" pitchFamily="18" charset="0"/>
              </a:rPr>
              <a:t>gian</a:t>
            </a:r>
            <a:r>
              <a:rPr lang="en-US" sz="2800" i="1" dirty="0" smtClean="0">
                <a:solidFill>
                  <a:schemeClr val="accent3"/>
                </a:solidFill>
                <a:latin typeface="Times New Roman" pitchFamily="18" charset="0"/>
                <a:ea typeface="Cambria Math" pitchFamily="18" charset="0"/>
                <a:cs typeface="Times New Roman" pitchFamily="18" charset="0"/>
              </a:rPr>
              <a:t> 3’</a:t>
            </a:r>
            <a:endParaRPr lang="en-US" sz="2800" i="1" dirty="0">
              <a:solidFill>
                <a:schemeClr val="accent3"/>
              </a:solidFill>
              <a:latin typeface="Times New Roman" pitchFamily="18" charset="0"/>
              <a:ea typeface="Cambria Math" pitchFamily="18" charset="0"/>
              <a:cs typeface="Times New Roman" pitchFamily="18" charset="0"/>
            </a:endParaRPr>
          </a:p>
          <a:p>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Biết</a:t>
            </a:r>
            <a:r>
              <a:rPr lang="en-US" sz="3600" dirty="0" smtClean="0">
                <a:latin typeface="Cambria Math" pitchFamily="18" charset="0"/>
                <a:ea typeface="Cambria Math" pitchFamily="18" charset="0"/>
              </a:rPr>
              <a:t> x </a:t>
            </a:r>
            <a:r>
              <a:rPr lang="en-US" sz="3600" dirty="0" err="1" smtClean="0">
                <a:latin typeface="Cambria Math" pitchFamily="18" charset="0"/>
                <a:ea typeface="Cambria Math" pitchFamily="18" charset="0"/>
              </a:rPr>
              <a:t>và</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là</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hai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đại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lượng</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tỉ</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lệ</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thuận</a:t>
            </a:r>
            <a:endParaRPr lang="en-US" sz="3600" dirty="0" smtClean="0">
              <a:latin typeface="Cambria Math" pitchFamily="18" charset="0"/>
              <a:ea typeface="Cambria Math" pitchFamily="18" charset="0"/>
            </a:endParaRPr>
          </a:p>
          <a:p>
            <a:r>
              <a:rPr lang="en-US" sz="3600" dirty="0" err="1">
                <a:latin typeface="Cambria Math" pitchFamily="18" charset="0"/>
                <a:ea typeface="Cambria Math" pitchFamily="18" charset="0"/>
              </a:rPr>
              <a:t>v</a:t>
            </a:r>
            <a:r>
              <a:rPr lang="en-US" sz="3600" dirty="0" err="1" smtClean="0">
                <a:latin typeface="Cambria Math" pitchFamily="18" charset="0"/>
                <a:ea typeface="Cambria Math" pitchFamily="18" charset="0"/>
              </a:rPr>
              <a:t>ới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nhau</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Nếu</a:t>
            </a:r>
            <a:r>
              <a:rPr lang="en-US" sz="3600" dirty="0" smtClean="0">
                <a:latin typeface="Cambria Math" pitchFamily="18" charset="0"/>
                <a:ea typeface="Cambria Math" pitchFamily="18" charset="0"/>
              </a:rPr>
              <a:t> x= 2 </a:t>
            </a:r>
            <a:r>
              <a:rPr lang="en-US" sz="3600" dirty="0" err="1" smtClean="0">
                <a:latin typeface="Cambria Math" pitchFamily="18" charset="0"/>
                <a:ea typeface="Cambria Math" pitchFamily="18" charset="0"/>
              </a:rPr>
              <a:t>thì</a:t>
            </a:r>
            <a:r>
              <a:rPr lang="en-US" sz="3600" dirty="0" smtClean="0">
                <a:latin typeface="Cambria Math" pitchFamily="18" charset="0"/>
                <a:ea typeface="Cambria Math" pitchFamily="18" charset="0"/>
              </a:rPr>
              <a:t> y =6</a:t>
            </a:r>
          </a:p>
          <a:p>
            <a:pPr marL="742950" indent="-742950">
              <a:buAutoNum type="alphaLcParenR"/>
            </a:pPr>
            <a:r>
              <a:rPr lang="en-US" sz="3600" dirty="0" err="1" smtClean="0">
                <a:latin typeface="Cambria Math" pitchFamily="18" charset="0"/>
                <a:ea typeface="Cambria Math" pitchFamily="18" charset="0"/>
              </a:rPr>
              <a:t>Tìm</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hệ</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số</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tỉ</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lệ</a:t>
            </a:r>
            <a:r>
              <a:rPr lang="en-US" sz="3600" dirty="0" smtClean="0">
                <a:latin typeface="Cambria Math" pitchFamily="18" charset="0"/>
                <a:ea typeface="Cambria Math" pitchFamily="18" charset="0"/>
              </a:rPr>
              <a:t> k </a:t>
            </a:r>
            <a:r>
              <a:rPr lang="en-US" sz="3600" dirty="0" err="1" smtClean="0">
                <a:latin typeface="Cambria Math" pitchFamily="18" charset="0"/>
                <a:ea typeface="Cambria Math" pitchFamily="18" charset="0"/>
              </a:rPr>
              <a:t>của</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đối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với</a:t>
            </a:r>
            <a:r>
              <a:rPr lang="en-US" sz="3600" dirty="0" smtClean="0">
                <a:latin typeface="Cambria Math" pitchFamily="18" charset="0"/>
                <a:ea typeface="Cambria Math" pitchFamily="18" charset="0"/>
              </a:rPr>
              <a:t> x</a:t>
            </a:r>
          </a:p>
          <a:p>
            <a:pPr marL="742950" indent="-742950">
              <a:buAutoNum type="alphaLcParenR"/>
            </a:pPr>
            <a:r>
              <a:rPr lang="en-US" sz="3600" dirty="0" err="1" smtClean="0">
                <a:latin typeface="Cambria Math" pitchFamily="18" charset="0"/>
                <a:ea typeface="Cambria Math" pitchFamily="18" charset="0"/>
              </a:rPr>
              <a:t>Hãy</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biểu</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diễn</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theo</a:t>
            </a:r>
            <a:r>
              <a:rPr lang="en-US" sz="3600" dirty="0" smtClean="0">
                <a:latin typeface="Cambria Math" pitchFamily="18" charset="0"/>
                <a:ea typeface="Cambria Math" pitchFamily="18" charset="0"/>
              </a:rPr>
              <a:t> x</a:t>
            </a:r>
          </a:p>
          <a:p>
            <a:pPr marL="742950" indent="-742950">
              <a:buAutoNum type="alphaLcParenR"/>
            </a:pPr>
            <a:r>
              <a:rPr lang="en-US" sz="3600" dirty="0" err="1" smtClean="0">
                <a:latin typeface="Cambria Math" pitchFamily="18" charset="0"/>
                <a:ea typeface="Cambria Math" pitchFamily="18" charset="0"/>
              </a:rPr>
              <a:t>Tính</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giá</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trị</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khi</a:t>
            </a:r>
            <a:r>
              <a:rPr lang="en-US" sz="3600" dirty="0" smtClean="0">
                <a:latin typeface="Cambria Math" pitchFamily="18" charset="0"/>
                <a:ea typeface="Cambria Math" pitchFamily="18" charset="0"/>
              </a:rPr>
              <a:t> x=5; x=8</a:t>
            </a:r>
          </a:p>
          <a:p>
            <a:endParaRPr lang="en-US" sz="3600" dirty="0" smtClean="0">
              <a:latin typeface="Cambria Math" pitchFamily="18" charset="0"/>
              <a:ea typeface="Cambria Math" pitchFamily="18" charset="0"/>
            </a:endParaRPr>
          </a:p>
          <a:p>
            <a:endParaRPr lang="en-US" sz="4000" dirty="0" smtClean="0">
              <a:latin typeface="Batang" pitchFamily="18" charset="-127"/>
              <a:ea typeface="Batang" pitchFamily="18" charset="-127"/>
            </a:endParaRPr>
          </a:p>
          <a:p>
            <a:endParaRPr lang="en-US" sz="2400" dirty="0" smtClean="0">
              <a:latin typeface="Batang" pitchFamily="18" charset="-127"/>
              <a:ea typeface="Batang" pitchFamily="18" charset="-127"/>
            </a:endParaRPr>
          </a:p>
        </p:txBody>
      </p:sp>
    </p:spTree>
    <p:extLst>
      <p:ext uri="{BB962C8B-B14F-4D97-AF65-F5344CB8AC3E}">
        <p14:creationId xmlns:p14="http://schemas.microsoft.com/office/powerpoint/2010/main" val="2425723274"/>
      </p:ext>
    </p:extLst>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605604" y="1143000"/>
            <a:ext cx="7917552" cy="5570756"/>
          </a:xfrm>
          <a:prstGeom prst="rect">
            <a:avLst/>
          </a:prstGeom>
          <a:noFill/>
        </p:spPr>
        <p:txBody>
          <a:bodyPr wrap="none" rtlCol="0">
            <a:spAutoFit/>
          </a:bodyPr>
          <a:lstStyle/>
          <a:p>
            <a:r>
              <a:rPr lang="en-US" sz="4000" dirty="0" smtClean="0">
                <a:latin typeface="Algerian" pitchFamily="82" charset="0"/>
              </a:rPr>
              <a:t>              </a:t>
            </a:r>
            <a:r>
              <a:rPr lang="en-US" sz="4000" dirty="0" err="1" smtClean="0">
                <a:latin typeface="Algerian" pitchFamily="82" charset="0"/>
              </a:rPr>
              <a:t>Đáp</a:t>
            </a:r>
            <a:r>
              <a:rPr lang="en-US" sz="4000" dirty="0" smtClean="0">
                <a:latin typeface="Algerian" pitchFamily="82" charset="0"/>
              </a:rPr>
              <a:t> </a:t>
            </a:r>
            <a:r>
              <a:rPr lang="en-US" sz="4000" dirty="0" err="1" smtClean="0">
                <a:latin typeface="Algerian" pitchFamily="82" charset="0"/>
              </a:rPr>
              <a:t>án</a:t>
            </a:r>
            <a:r>
              <a:rPr lang="en-US" sz="4000" dirty="0" smtClean="0">
                <a:latin typeface="Algerian" pitchFamily="82" charset="0"/>
              </a:rPr>
              <a:t> </a:t>
            </a:r>
            <a:r>
              <a:rPr lang="en-US" sz="4000" dirty="0" err="1" smtClean="0">
                <a:latin typeface="Algerian" pitchFamily="82" charset="0"/>
              </a:rPr>
              <a:t>Bài</a:t>
            </a:r>
            <a:r>
              <a:rPr lang="en-US" sz="4000" dirty="0" smtClean="0">
                <a:latin typeface="Algerian" pitchFamily="82" charset="0"/>
              </a:rPr>
              <a:t> </a:t>
            </a:r>
            <a:r>
              <a:rPr lang="en-US" sz="4000" dirty="0" err="1" smtClean="0">
                <a:latin typeface="Algerian" pitchFamily="82" charset="0"/>
              </a:rPr>
              <a:t>TâP</a:t>
            </a:r>
            <a:r>
              <a:rPr lang="en-US" sz="4000" dirty="0" smtClean="0">
                <a:latin typeface="Algerian" pitchFamily="82" charset="0"/>
              </a:rPr>
              <a:t> 5:</a:t>
            </a:r>
            <a:endParaRPr lang="en-US" sz="2800" i="1" dirty="0">
              <a:solidFill>
                <a:schemeClr val="accent3"/>
              </a:solidFill>
              <a:latin typeface="Times New Roman" pitchFamily="18" charset="0"/>
              <a:ea typeface="Cambria Math" pitchFamily="18" charset="0"/>
              <a:cs typeface="Times New Roman" pitchFamily="18" charset="0"/>
            </a:endParaRPr>
          </a:p>
          <a:p>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Biết</a:t>
            </a:r>
            <a:r>
              <a:rPr lang="en-US" sz="3600" dirty="0" smtClean="0">
                <a:latin typeface="Cambria Math" pitchFamily="18" charset="0"/>
                <a:ea typeface="Cambria Math" pitchFamily="18" charset="0"/>
              </a:rPr>
              <a:t> x </a:t>
            </a:r>
            <a:r>
              <a:rPr lang="en-US" sz="3600" dirty="0" err="1" smtClean="0">
                <a:latin typeface="Cambria Math" pitchFamily="18" charset="0"/>
                <a:ea typeface="Cambria Math" pitchFamily="18" charset="0"/>
              </a:rPr>
              <a:t>và</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là</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hai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đại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lượng</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tỉ</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lệ</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thuận</a:t>
            </a:r>
            <a:endParaRPr lang="en-US" sz="3600" dirty="0" smtClean="0">
              <a:latin typeface="Cambria Math" pitchFamily="18" charset="0"/>
              <a:ea typeface="Cambria Math" pitchFamily="18" charset="0"/>
            </a:endParaRPr>
          </a:p>
          <a:p>
            <a:r>
              <a:rPr lang="en-US" sz="3600" dirty="0" err="1">
                <a:latin typeface="Cambria Math" pitchFamily="18" charset="0"/>
                <a:ea typeface="Cambria Math" pitchFamily="18" charset="0"/>
              </a:rPr>
              <a:t>v</a:t>
            </a:r>
            <a:r>
              <a:rPr lang="en-US" sz="3600" dirty="0" err="1" smtClean="0">
                <a:latin typeface="Cambria Math" pitchFamily="18" charset="0"/>
                <a:ea typeface="Cambria Math" pitchFamily="18" charset="0"/>
              </a:rPr>
              <a:t>ới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nhau</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Nếu</a:t>
            </a:r>
            <a:r>
              <a:rPr lang="en-US" sz="3600" dirty="0" smtClean="0">
                <a:latin typeface="Cambria Math" pitchFamily="18" charset="0"/>
                <a:ea typeface="Cambria Math" pitchFamily="18" charset="0"/>
              </a:rPr>
              <a:t> x= 2 </a:t>
            </a:r>
            <a:r>
              <a:rPr lang="en-US" sz="3600" dirty="0" err="1" smtClean="0">
                <a:latin typeface="Cambria Math" pitchFamily="18" charset="0"/>
                <a:ea typeface="Cambria Math" pitchFamily="18" charset="0"/>
              </a:rPr>
              <a:t>thì</a:t>
            </a:r>
            <a:r>
              <a:rPr lang="en-US" sz="3600" dirty="0" smtClean="0">
                <a:latin typeface="Cambria Math" pitchFamily="18" charset="0"/>
                <a:ea typeface="Cambria Math" pitchFamily="18" charset="0"/>
              </a:rPr>
              <a:t> y =6</a:t>
            </a:r>
          </a:p>
          <a:p>
            <a:pPr marL="742950" indent="-742950">
              <a:buAutoNum type="alphaLcParenR"/>
            </a:pPr>
            <a:r>
              <a:rPr lang="en-US" sz="3600" dirty="0" err="1" smtClean="0">
                <a:latin typeface="Cambria Math" pitchFamily="18" charset="0"/>
                <a:ea typeface="Cambria Math" pitchFamily="18" charset="0"/>
              </a:rPr>
              <a:t>Hệ</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số</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tỉ</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lệ</a:t>
            </a:r>
            <a:r>
              <a:rPr lang="en-US" sz="3600" dirty="0" smtClean="0">
                <a:latin typeface="Cambria Math" pitchFamily="18" charset="0"/>
                <a:ea typeface="Cambria Math" pitchFamily="18" charset="0"/>
              </a:rPr>
              <a:t> k </a:t>
            </a:r>
            <a:r>
              <a:rPr lang="en-US" sz="3600" dirty="0" err="1" smtClean="0">
                <a:latin typeface="Cambria Math" pitchFamily="18" charset="0"/>
                <a:ea typeface="Cambria Math" pitchFamily="18" charset="0"/>
              </a:rPr>
              <a:t>của</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đối</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với</a:t>
            </a:r>
            <a:r>
              <a:rPr lang="en-US" sz="3600" dirty="0" smtClean="0">
                <a:latin typeface="Cambria Math" pitchFamily="18" charset="0"/>
                <a:ea typeface="Cambria Math" pitchFamily="18" charset="0"/>
              </a:rPr>
              <a:t> x: </a:t>
            </a:r>
          </a:p>
          <a:p>
            <a:pPr marL="742950" indent="-742950">
              <a:buAutoNum type="alphaLcParenR"/>
            </a:pP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Biểu</a:t>
            </a:r>
            <a:r>
              <a:rPr lang="en-US" sz="3600" dirty="0" smtClean="0">
                <a:latin typeface="Cambria Math" pitchFamily="18" charset="0"/>
                <a:ea typeface="Cambria Math" pitchFamily="18" charset="0"/>
              </a:rPr>
              <a:t> </a:t>
            </a:r>
            <a:r>
              <a:rPr lang="en-US" sz="3600" dirty="0" err="1" smtClean="0">
                <a:latin typeface="Cambria Math" pitchFamily="18" charset="0"/>
                <a:ea typeface="Cambria Math" pitchFamily="18" charset="0"/>
              </a:rPr>
              <a:t>diễn</a:t>
            </a:r>
            <a:r>
              <a:rPr lang="en-US" sz="3600" dirty="0" smtClean="0">
                <a:latin typeface="Cambria Math" pitchFamily="18" charset="0"/>
                <a:ea typeface="Cambria Math" pitchFamily="18" charset="0"/>
              </a:rPr>
              <a:t> y </a:t>
            </a:r>
            <a:r>
              <a:rPr lang="en-US" sz="3600" dirty="0" err="1" smtClean="0">
                <a:latin typeface="Cambria Math" pitchFamily="18" charset="0"/>
                <a:ea typeface="Cambria Math" pitchFamily="18" charset="0"/>
              </a:rPr>
              <a:t>theo</a:t>
            </a:r>
            <a:r>
              <a:rPr lang="en-US" sz="3600" dirty="0" smtClean="0">
                <a:latin typeface="Cambria Math" pitchFamily="18" charset="0"/>
                <a:ea typeface="Cambria Math" pitchFamily="18" charset="0"/>
              </a:rPr>
              <a:t> x: y=3x</a:t>
            </a:r>
          </a:p>
          <a:p>
            <a:pPr marL="742950" indent="-742950">
              <a:buAutoNum type="alphaLcParenR"/>
            </a:pPr>
            <a:r>
              <a:rPr lang="en-US" sz="3600" dirty="0" err="1">
                <a:latin typeface="Cambria Math" pitchFamily="18" charset="0"/>
                <a:ea typeface="Cambria Math" pitchFamily="18" charset="0"/>
              </a:rPr>
              <a:t>K</a:t>
            </a:r>
            <a:r>
              <a:rPr lang="en-US" sz="3600" dirty="0" err="1" smtClean="0">
                <a:latin typeface="Cambria Math" pitchFamily="18" charset="0"/>
                <a:ea typeface="Cambria Math" pitchFamily="18" charset="0"/>
              </a:rPr>
              <a:t>hi</a:t>
            </a:r>
            <a:r>
              <a:rPr lang="en-US" sz="3600" dirty="0" smtClean="0">
                <a:latin typeface="Cambria Math" pitchFamily="18" charset="0"/>
                <a:ea typeface="Cambria Math" pitchFamily="18" charset="0"/>
              </a:rPr>
              <a:t> x=5 </a:t>
            </a:r>
            <a:r>
              <a:rPr lang="en-US" sz="3600" dirty="0" err="1" smtClean="0">
                <a:latin typeface="Cambria Math" pitchFamily="18" charset="0"/>
                <a:ea typeface="Cambria Math" pitchFamily="18" charset="0"/>
              </a:rPr>
              <a:t>thì</a:t>
            </a:r>
            <a:r>
              <a:rPr lang="en-US" sz="3600" dirty="0" smtClean="0">
                <a:latin typeface="Cambria Math" pitchFamily="18" charset="0"/>
                <a:ea typeface="Cambria Math" pitchFamily="18" charset="0"/>
              </a:rPr>
              <a:t> y=3.5=15</a:t>
            </a:r>
          </a:p>
          <a:p>
            <a:r>
              <a:rPr lang="en-US" sz="3600" dirty="0">
                <a:latin typeface="Cambria Math" pitchFamily="18" charset="0"/>
                <a:ea typeface="Cambria Math" pitchFamily="18" charset="0"/>
              </a:rPr>
              <a:t> </a:t>
            </a:r>
            <a:r>
              <a:rPr lang="en-US" sz="3600" dirty="0" smtClean="0">
                <a:latin typeface="Cambria Math" pitchFamily="18" charset="0"/>
                <a:ea typeface="Cambria Math" pitchFamily="18" charset="0"/>
              </a:rPr>
              <a:t>              x=8 </a:t>
            </a:r>
            <a:r>
              <a:rPr lang="en-US" sz="3600" dirty="0" err="1" smtClean="0">
                <a:latin typeface="Cambria Math" pitchFamily="18" charset="0"/>
                <a:ea typeface="Cambria Math" pitchFamily="18" charset="0"/>
              </a:rPr>
              <a:t>thì</a:t>
            </a:r>
            <a:r>
              <a:rPr lang="en-US" sz="3600" dirty="0" smtClean="0">
                <a:latin typeface="Cambria Math" pitchFamily="18" charset="0"/>
                <a:ea typeface="Cambria Math" pitchFamily="18" charset="0"/>
              </a:rPr>
              <a:t> y=3.8=24</a:t>
            </a:r>
          </a:p>
          <a:p>
            <a:endParaRPr lang="en-US" sz="3600" dirty="0" smtClean="0">
              <a:latin typeface="Cambria Math" pitchFamily="18" charset="0"/>
              <a:ea typeface="Cambria Math" pitchFamily="18" charset="0"/>
            </a:endParaRPr>
          </a:p>
          <a:p>
            <a:endParaRPr lang="en-US" sz="4000" dirty="0" smtClean="0">
              <a:latin typeface="Batang" pitchFamily="18" charset="-127"/>
              <a:ea typeface="Batang" pitchFamily="18" charset="-127"/>
            </a:endParaRPr>
          </a:p>
          <a:p>
            <a:endParaRPr lang="en-US" sz="2400" dirty="0" smtClean="0">
              <a:latin typeface="Batang" pitchFamily="18" charset="-127"/>
              <a:ea typeface="Batang" pitchFamily="18" charset="-127"/>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70341829"/>
              </p:ext>
            </p:extLst>
          </p:nvPr>
        </p:nvGraphicFramePr>
        <p:xfrm>
          <a:off x="6858000" y="2971800"/>
          <a:ext cx="914400" cy="755779"/>
        </p:xfrm>
        <a:graphic>
          <a:graphicData uri="http://schemas.openxmlformats.org/presentationml/2006/ole">
            <mc:AlternateContent xmlns:mc="http://schemas.openxmlformats.org/markup-compatibility/2006">
              <mc:Choice xmlns:v="urn:schemas-microsoft-com:vml" Requires="v">
                <p:oleObj spid="_x0000_s56332" name="Equation" r:id="rId4" imgW="545760" imgH="355320" progId="Equation.DSMT4">
                  <p:embed/>
                </p:oleObj>
              </mc:Choice>
              <mc:Fallback>
                <p:oleObj name="Equation" r:id="rId4" imgW="545760" imgH="355320" progId="Equation.DSMT4">
                  <p:embed/>
                  <p:pic>
                    <p:nvPicPr>
                      <p:cNvPr id="0" name=""/>
                      <p:cNvPicPr/>
                      <p:nvPr/>
                    </p:nvPicPr>
                    <p:blipFill>
                      <a:blip r:embed="rId5"/>
                      <a:stretch>
                        <a:fillRect/>
                      </a:stretch>
                    </p:blipFill>
                    <p:spPr>
                      <a:xfrm>
                        <a:off x="6858000" y="2971800"/>
                        <a:ext cx="914400" cy="75577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43420667"/>
              </p:ext>
            </p:extLst>
          </p:nvPr>
        </p:nvGraphicFramePr>
        <p:xfrm>
          <a:off x="8016875" y="3165475"/>
          <a:ext cx="136525" cy="444500"/>
        </p:xfrm>
        <a:graphic>
          <a:graphicData uri="http://schemas.openxmlformats.org/presentationml/2006/ole">
            <mc:AlternateContent xmlns:mc="http://schemas.openxmlformats.org/markup-compatibility/2006">
              <mc:Choice xmlns:v="urn:schemas-microsoft-com:vml" Requires="v">
                <p:oleObj spid="_x0000_s56333" name="Equation" r:id="rId6" imgW="101520" imgH="152280" progId="Equation.DSMT4">
                  <p:embed/>
                </p:oleObj>
              </mc:Choice>
              <mc:Fallback>
                <p:oleObj name="Equation" r:id="rId6" imgW="101520" imgH="152280" progId="Equation.DSMT4">
                  <p:embed/>
                  <p:pic>
                    <p:nvPicPr>
                      <p:cNvPr id="0" name=""/>
                      <p:cNvPicPr/>
                      <p:nvPr/>
                    </p:nvPicPr>
                    <p:blipFill>
                      <a:blip r:embed="rId7"/>
                      <a:stretch>
                        <a:fillRect/>
                      </a:stretch>
                    </p:blipFill>
                    <p:spPr>
                      <a:xfrm>
                        <a:off x="8016875" y="3165475"/>
                        <a:ext cx="136525" cy="444500"/>
                      </a:xfrm>
                      <a:prstGeom prst="rect">
                        <a:avLst/>
                      </a:prstGeom>
                    </p:spPr>
                  </p:pic>
                </p:oleObj>
              </mc:Fallback>
            </mc:AlternateContent>
          </a:graphicData>
        </a:graphic>
      </p:graphicFrame>
    </p:spTree>
    <p:extLst>
      <p:ext uri="{BB962C8B-B14F-4D97-AF65-F5344CB8AC3E}">
        <p14:creationId xmlns:p14="http://schemas.microsoft.com/office/powerpoint/2010/main" val="3511643466"/>
      </p:ext>
    </p:extLst>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7" name="Picture 3" descr="POINSET2"/>
          <p:cNvPicPr>
            <a:picLocks noChangeAspect="1" noChangeArrowheads="1"/>
          </p:cNvPicPr>
          <p:nvPr/>
        </p:nvPicPr>
        <p:blipFill>
          <a:blip r:embed="rId2"/>
          <a:srcRect/>
          <a:stretch>
            <a:fillRect/>
          </a:stretch>
        </p:blipFill>
        <p:spPr bwMode="auto">
          <a:xfrm>
            <a:off x="-52388" y="23813"/>
            <a:ext cx="814388" cy="811212"/>
          </a:xfrm>
          <a:prstGeom prst="rect">
            <a:avLst/>
          </a:prstGeom>
          <a:noFill/>
          <a:ln w="9525">
            <a:noFill/>
            <a:miter lim="800000"/>
            <a:headEnd/>
            <a:tailEnd/>
          </a:ln>
        </p:spPr>
      </p:pic>
      <p:pic>
        <p:nvPicPr>
          <p:cNvPr id="21508" name="Picture 4" descr="POINSET2"/>
          <p:cNvPicPr>
            <a:picLocks noChangeAspect="1" noChangeArrowheads="1"/>
          </p:cNvPicPr>
          <p:nvPr/>
        </p:nvPicPr>
        <p:blipFill>
          <a:blip r:embed="rId2"/>
          <a:srcRect/>
          <a:stretch>
            <a:fillRect/>
          </a:stretch>
        </p:blipFill>
        <p:spPr bwMode="auto">
          <a:xfrm rot="10800000">
            <a:off x="8305800" y="6022975"/>
            <a:ext cx="838200" cy="835025"/>
          </a:xfrm>
          <a:prstGeom prst="rect">
            <a:avLst/>
          </a:prstGeom>
          <a:noFill/>
          <a:ln w="9525">
            <a:noFill/>
            <a:miter lim="800000"/>
            <a:headEnd/>
            <a:tailEnd/>
          </a:ln>
        </p:spPr>
      </p:pic>
      <p:sp>
        <p:nvSpPr>
          <p:cNvPr id="21509" name="AutoShape 4"/>
          <p:cNvSpPr>
            <a:spLocks noChangeArrowheads="1"/>
          </p:cNvSpPr>
          <p:nvPr/>
        </p:nvSpPr>
        <p:spPr bwMode="auto">
          <a:xfrm>
            <a:off x="2667000" y="0"/>
            <a:ext cx="3733800" cy="749300"/>
          </a:xfrm>
          <a:prstGeom prst="horizontalScroll">
            <a:avLst>
              <a:gd name="adj" fmla="val 12500"/>
            </a:avLst>
          </a:prstGeom>
          <a:solidFill>
            <a:srgbClr val="CCFFCC"/>
          </a:solidFill>
          <a:ln w="57150">
            <a:solidFill>
              <a:srgbClr val="660033"/>
            </a:solidFill>
            <a:round/>
            <a:headEnd/>
            <a:tailEnd/>
          </a:ln>
        </p:spPr>
        <p:txBody>
          <a:bodyPr wrap="none" lIns="85725" tIns="42863" rIns="85725" bIns="42863" anchor="ctr"/>
          <a:lstStyle/>
          <a:p>
            <a:pPr defTabSz="857250" eaLnBrk="1" hangingPunct="1"/>
            <a:endParaRPr lang="vi-VN" sz="1900" b="0">
              <a:latin typeface=".VnTifani HeavyH" pitchFamily="34" charset="0"/>
            </a:endParaRPr>
          </a:p>
        </p:txBody>
      </p:sp>
      <p:sp>
        <p:nvSpPr>
          <p:cNvPr id="33798" name="AutoShape 6"/>
          <p:cNvSpPr>
            <a:spLocks noChangeArrowheads="1"/>
          </p:cNvSpPr>
          <p:nvPr/>
        </p:nvSpPr>
        <p:spPr bwMode="auto">
          <a:xfrm>
            <a:off x="98425" y="609600"/>
            <a:ext cx="8893175" cy="2667000"/>
          </a:xfrm>
          <a:prstGeom prst="verticalScroll">
            <a:avLst>
              <a:gd name="adj" fmla="val 12500"/>
            </a:avLst>
          </a:prstGeom>
          <a:solidFill>
            <a:srgbClr val="FFFFCC"/>
          </a:solidFill>
          <a:ln w="63500">
            <a:solidFill>
              <a:srgbClr val="800000"/>
            </a:solidFill>
            <a:round/>
            <a:headEnd/>
            <a:tailEnd/>
          </a:ln>
        </p:spPr>
        <p:txBody>
          <a:bodyPr wrap="none" anchor="ctr"/>
          <a:lstStyle/>
          <a:p>
            <a:endParaRPr lang="en-US"/>
          </a:p>
        </p:txBody>
      </p:sp>
      <p:sp>
        <p:nvSpPr>
          <p:cNvPr id="21511" name="AutoShape 7">
            <a:hlinkClick r:id="rId3" action="ppaction://hlinksldjump"/>
          </p:cNvPr>
          <p:cNvSpPr>
            <a:spLocks noChangeArrowheads="1"/>
          </p:cNvSpPr>
          <p:nvPr/>
        </p:nvSpPr>
        <p:spPr bwMode="auto">
          <a:xfrm>
            <a:off x="8001000" y="5715000"/>
            <a:ext cx="609600" cy="990600"/>
          </a:xfrm>
          <a:prstGeom prst="irregularSeal2">
            <a:avLst/>
          </a:prstGeom>
          <a:noFill/>
          <a:ln w="19050" algn="ctr">
            <a:solidFill>
              <a:srgbClr val="800000"/>
            </a:solidFill>
            <a:miter lim="800000"/>
            <a:headEnd/>
            <a:tailEnd/>
          </a:ln>
        </p:spPr>
        <p:txBody>
          <a:bodyPr wrap="none" anchor="ctr"/>
          <a:lstStyle/>
          <a:p>
            <a:r>
              <a:rPr lang="en-US" sz="1600">
                <a:solidFill>
                  <a:srgbClr val="FF9933"/>
                </a:solidFill>
                <a:latin typeface=".VnAvant" pitchFamily="34" charset="0"/>
              </a:rPr>
              <a:t>Exit</a:t>
            </a:r>
          </a:p>
        </p:txBody>
      </p:sp>
      <p:pic>
        <p:nvPicPr>
          <p:cNvPr id="33800" name="Picture 8" descr="box6">
            <a:hlinkClick r:id="rId3" action="ppaction://hlinksldjump"/>
          </p:cNvPr>
          <p:cNvPicPr>
            <a:picLocks noChangeAspect="1" noChangeArrowheads="1"/>
          </p:cNvPicPr>
          <p:nvPr/>
        </p:nvPicPr>
        <p:blipFill>
          <a:blip r:embed="rId4"/>
          <a:srcRect/>
          <a:stretch>
            <a:fillRect/>
          </a:stretch>
        </p:blipFill>
        <p:spPr bwMode="auto">
          <a:xfrm>
            <a:off x="0" y="3200400"/>
            <a:ext cx="3276600" cy="2743200"/>
          </a:xfrm>
          <a:prstGeom prst="rect">
            <a:avLst/>
          </a:prstGeom>
          <a:noFill/>
          <a:ln w="9525">
            <a:noFill/>
            <a:miter lim="800000"/>
            <a:headEnd/>
            <a:tailEnd/>
          </a:ln>
        </p:spPr>
      </p:pic>
      <p:pic>
        <p:nvPicPr>
          <p:cNvPr id="33801" name="Picture 9" descr="box2">
            <a:hlinkClick r:id="rId5" action="ppaction://hlinksldjump"/>
          </p:cNvPr>
          <p:cNvPicPr>
            <a:picLocks noChangeAspect="1" noChangeArrowheads="1"/>
          </p:cNvPicPr>
          <p:nvPr/>
        </p:nvPicPr>
        <p:blipFill>
          <a:blip r:embed="rId6"/>
          <a:srcRect/>
          <a:stretch>
            <a:fillRect/>
          </a:stretch>
        </p:blipFill>
        <p:spPr bwMode="auto">
          <a:xfrm>
            <a:off x="3276600" y="3886200"/>
            <a:ext cx="2667000" cy="2743200"/>
          </a:xfrm>
          <a:prstGeom prst="rect">
            <a:avLst/>
          </a:prstGeom>
          <a:noFill/>
          <a:ln w="9525">
            <a:noFill/>
            <a:miter lim="800000"/>
            <a:headEnd/>
            <a:tailEnd/>
          </a:ln>
        </p:spPr>
      </p:pic>
      <p:pic>
        <p:nvPicPr>
          <p:cNvPr id="33802" name="Picture 10" descr="box3">
            <a:hlinkClick r:id="rId7" action="ppaction://hlinksldjump"/>
          </p:cNvPr>
          <p:cNvPicPr>
            <a:picLocks noChangeAspect="1" noChangeArrowheads="1"/>
          </p:cNvPicPr>
          <p:nvPr/>
        </p:nvPicPr>
        <p:blipFill>
          <a:blip r:embed="rId8"/>
          <a:srcRect/>
          <a:stretch>
            <a:fillRect/>
          </a:stretch>
        </p:blipFill>
        <p:spPr bwMode="auto">
          <a:xfrm>
            <a:off x="5943600" y="3124200"/>
            <a:ext cx="3200400" cy="2743200"/>
          </a:xfrm>
          <a:prstGeom prst="rect">
            <a:avLst/>
          </a:prstGeom>
          <a:noFill/>
          <a:ln w="9525">
            <a:noFill/>
            <a:miter lim="800000"/>
            <a:headEnd/>
            <a:tailEnd/>
          </a:ln>
        </p:spPr>
      </p:pic>
      <p:sp>
        <p:nvSpPr>
          <p:cNvPr id="33803" name="Text Box 11"/>
          <p:cNvSpPr txBox="1">
            <a:spLocks noChangeArrowheads="1"/>
          </p:cNvSpPr>
          <p:nvPr/>
        </p:nvSpPr>
        <p:spPr bwMode="auto">
          <a:xfrm>
            <a:off x="685800" y="1143000"/>
            <a:ext cx="7848600" cy="1979613"/>
          </a:xfrm>
          <a:prstGeom prst="rect">
            <a:avLst/>
          </a:prstGeom>
          <a:noFill/>
          <a:ln w="9525">
            <a:noFill/>
            <a:miter lim="800000"/>
            <a:headEnd/>
            <a:tailEnd/>
          </a:ln>
        </p:spPr>
        <p:txBody>
          <a:bodyPr>
            <a:spAutoFit/>
          </a:bodyPr>
          <a:lstStyle/>
          <a:p>
            <a:pPr algn="just" eaLnBrk="1" hangingPunct="1"/>
            <a:r>
              <a:rPr lang="en-US" sz="2400">
                <a:solidFill>
                  <a:srgbClr val="FF0000"/>
                </a:solidFill>
                <a:latin typeface="Times New Roman" pitchFamily="18" charset="0"/>
              </a:rPr>
              <a:t>Luật chơi</a:t>
            </a:r>
            <a:r>
              <a:rPr lang="en-US" sz="2400">
                <a:latin typeface="Times New Roman" pitchFamily="18" charset="0"/>
              </a:rPr>
              <a:t>:  Có 3 hộp quà khác nhau, trong mỗi hộp quà chứa một câu hỏi và một phần quà hấp dẫn. Nếu trả lời đúng câu hỏi thì món quà sẽ hiện ra. Nếu trả lời sai thì món quà không hiện ra. Thời gian suy nghĩ cho mỗi câu là 15 giây.</a:t>
            </a:r>
            <a:r>
              <a:rPr lang="en-US" sz="2800" b="0">
                <a:latin typeface="Times New Roman" pitchFamily="18" charset="0"/>
              </a:rPr>
              <a:t> </a:t>
            </a:r>
            <a:endParaRPr lang="en-US" sz="2800">
              <a:latin typeface="Times New Roman" pitchFamily="18" charset="0"/>
            </a:endParaRPr>
          </a:p>
        </p:txBody>
      </p:sp>
      <p:sp>
        <p:nvSpPr>
          <p:cNvPr id="21516" name="WordArt 5"/>
          <p:cNvSpPr>
            <a:spLocks noChangeArrowheads="1" noChangeShapeType="1" noTextEdit="1"/>
          </p:cNvSpPr>
          <p:nvPr/>
        </p:nvSpPr>
        <p:spPr bwMode="auto">
          <a:xfrm>
            <a:off x="3019425" y="171450"/>
            <a:ext cx="3276600" cy="438150"/>
          </a:xfrm>
          <a:prstGeom prst="rect">
            <a:avLst/>
          </a:prstGeom>
        </p:spPr>
        <p:txBody>
          <a:bodyPr wrap="none" fromWordArt="1">
            <a:prstTxWarp prst="textPlain">
              <a:avLst>
                <a:gd name="adj" fmla="val 50000"/>
              </a:avLst>
            </a:prstTxWarp>
          </a:bodyPr>
          <a:lstStyle/>
          <a:p>
            <a:r>
              <a:rPr lang="en-US" sz="1600" kern="10">
                <a:ln w="12700">
                  <a:solidFill>
                    <a:srgbClr val="660033"/>
                  </a:solidFill>
                  <a:round/>
                  <a:headEnd/>
                  <a:tailEnd/>
                </a:ln>
                <a:latin typeface="Times New Roman"/>
                <a:cs typeface="Times New Roman"/>
              </a:rPr>
              <a:t>HỘP QUÀ MAY MẮN</a:t>
            </a:r>
          </a:p>
        </p:txBody>
      </p:sp>
    </p:spTree>
    <p:extLst>
      <p:ext uri="{BB962C8B-B14F-4D97-AF65-F5344CB8AC3E}">
        <p14:creationId xmlns:p14="http://schemas.microsoft.com/office/powerpoint/2010/main" val="3966514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diamond(in)">
                                      <p:cBhvr>
                                        <p:cTn id="7" dur="500"/>
                                        <p:tgtEl>
                                          <p:spTgt spid="337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03"/>
                                        </p:tgtEl>
                                        <p:attrNameLst>
                                          <p:attrName>style.visibility</p:attrName>
                                        </p:attrNameLst>
                                      </p:cBhvr>
                                      <p:to>
                                        <p:strVal val="visible"/>
                                      </p:to>
                                    </p:set>
                                    <p:animEffect transition="in" filter="blinds(horizontal)">
                                      <p:cBhvr>
                                        <p:cTn id="10" dur="500"/>
                                        <p:tgtEl>
                                          <p:spTgt spid="33803"/>
                                        </p:tgtEl>
                                      </p:cBhvr>
                                    </p:animEffect>
                                  </p:childTnLst>
                                </p:cTn>
                              </p:par>
                              <p:par>
                                <p:cTn id="11" presetID="3" presetClass="entr" presetSubtype="10" fill="hold" nodeType="withEffect">
                                  <p:stCondLst>
                                    <p:cond delay="0"/>
                                  </p:stCondLst>
                                  <p:childTnLst>
                                    <p:set>
                                      <p:cBhvr>
                                        <p:cTn id="12" dur="1" fill="hold">
                                          <p:stCondLst>
                                            <p:cond delay="0"/>
                                          </p:stCondLst>
                                        </p:cTn>
                                        <p:tgtEl>
                                          <p:spTgt spid="33800"/>
                                        </p:tgtEl>
                                        <p:attrNameLst>
                                          <p:attrName>style.visibility</p:attrName>
                                        </p:attrNameLst>
                                      </p:cBhvr>
                                      <p:to>
                                        <p:strVal val="visible"/>
                                      </p:to>
                                    </p:set>
                                    <p:animEffect transition="in" filter="blinds(horizontal)">
                                      <p:cBhvr>
                                        <p:cTn id="13" dur="500"/>
                                        <p:tgtEl>
                                          <p:spTgt spid="33800"/>
                                        </p:tgtEl>
                                      </p:cBhvr>
                                    </p:animEffect>
                                  </p:childTnLst>
                                </p:cTn>
                              </p:par>
                              <p:par>
                                <p:cTn id="14" presetID="3" presetClass="entr" presetSubtype="10" fill="hold" nodeType="withEffect">
                                  <p:stCondLst>
                                    <p:cond delay="0"/>
                                  </p:stCondLst>
                                  <p:childTnLst>
                                    <p:set>
                                      <p:cBhvr>
                                        <p:cTn id="15" dur="1" fill="hold">
                                          <p:stCondLst>
                                            <p:cond delay="0"/>
                                          </p:stCondLst>
                                        </p:cTn>
                                        <p:tgtEl>
                                          <p:spTgt spid="33801"/>
                                        </p:tgtEl>
                                        <p:attrNameLst>
                                          <p:attrName>style.visibility</p:attrName>
                                        </p:attrNameLst>
                                      </p:cBhvr>
                                      <p:to>
                                        <p:strVal val="visible"/>
                                      </p:to>
                                    </p:set>
                                    <p:animEffect transition="in" filter="blinds(horizontal)">
                                      <p:cBhvr>
                                        <p:cTn id="16" dur="500"/>
                                        <p:tgtEl>
                                          <p:spTgt spid="33801"/>
                                        </p:tgtEl>
                                      </p:cBhvr>
                                    </p:animEffect>
                                  </p:childTnLst>
                                </p:cTn>
                              </p:par>
                              <p:par>
                                <p:cTn id="17" presetID="3" presetClass="entr" presetSubtype="10" fill="hold" nodeType="withEffect">
                                  <p:stCondLst>
                                    <p:cond delay="0"/>
                                  </p:stCondLst>
                                  <p:childTnLst>
                                    <p:set>
                                      <p:cBhvr>
                                        <p:cTn id="18" dur="1" fill="hold">
                                          <p:stCondLst>
                                            <p:cond delay="0"/>
                                          </p:stCondLst>
                                        </p:cTn>
                                        <p:tgtEl>
                                          <p:spTgt spid="33802"/>
                                        </p:tgtEl>
                                        <p:attrNameLst>
                                          <p:attrName>style.visibility</p:attrName>
                                        </p:attrNameLst>
                                      </p:cBhvr>
                                      <p:to>
                                        <p:strVal val="visible"/>
                                      </p:to>
                                    </p:set>
                                    <p:animEffect transition="in" filter="blinds(horizontal)">
                                      <p:cBhvr>
                                        <p:cTn id="19" dur="500"/>
                                        <p:tgtEl>
                                          <p:spTgt spid="33802"/>
                                        </p:tgtEl>
                                      </p:cBhvr>
                                    </p:animEffect>
                                  </p:childTnLst>
                                </p:cTn>
                              </p:par>
                              <p:par>
                                <p:cTn id="20" presetID="3" presetClass="entr" presetSubtype="10" fill="hold" nodeType="withEffect">
                                  <p:stCondLst>
                                    <p:cond delay="0"/>
                                  </p:stCondLst>
                                  <p:childTnLst>
                                    <p:set>
                                      <p:cBhvr>
                                        <p:cTn id="21" dur="1" fill="hold">
                                          <p:stCondLst>
                                            <p:cond delay="0"/>
                                          </p:stCondLst>
                                        </p:cTn>
                                        <p:tgtEl>
                                          <p:spTgt spid="33801"/>
                                        </p:tgtEl>
                                        <p:attrNameLst>
                                          <p:attrName>style.visibility</p:attrName>
                                        </p:attrNameLst>
                                      </p:cBhvr>
                                      <p:to>
                                        <p:strVal val="visible"/>
                                      </p:to>
                                    </p:set>
                                    <p:animEffect transition="in" filter="blinds(horizontal)">
                                      <p:cBhvr>
                                        <p:cTn id="22"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3800"/>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33800"/>
                                        </p:tgtEl>
                                      </p:cBhvr>
                                    </p:animEffect>
                                    <p:set>
                                      <p:cBhvr>
                                        <p:cTn id="28" dur="1" fill="hold">
                                          <p:stCondLst>
                                            <p:cond delay="499"/>
                                          </p:stCondLst>
                                        </p:cTn>
                                        <p:tgtEl>
                                          <p:spTgt spid="33800"/>
                                        </p:tgtEl>
                                        <p:attrNameLst>
                                          <p:attrName>style.visibility</p:attrName>
                                        </p:attrNameLst>
                                      </p:cBhvr>
                                      <p:to>
                                        <p:strVal val="hidden"/>
                                      </p:to>
                                    </p:set>
                                  </p:childTnLst>
                                </p:cTn>
                              </p:par>
                            </p:childTnLst>
                          </p:cTn>
                        </p:par>
                      </p:childTnLst>
                    </p:cTn>
                  </p:par>
                </p:childTnLst>
              </p:cTn>
              <p:nextCondLst>
                <p:cond evt="onClick" delay="0">
                  <p:tgtEl>
                    <p:spTgt spid="33800"/>
                  </p:tgtEl>
                </p:cond>
              </p:nextCondLst>
            </p:seq>
            <p:seq concurrent="1" nextAc="seek">
              <p:cTn id="29" restart="whenNotActive" fill="hold" evtFilter="cancelBubble" nodeType="interactiveSeq">
                <p:stCondLst>
                  <p:cond evt="onClick" delay="0">
                    <p:tgtEl>
                      <p:spTgt spid="33801"/>
                    </p:tgtEl>
                  </p:cond>
                </p:stCondLst>
                <p:endSync evt="end" delay="0">
                  <p:rtn val="all"/>
                </p:endSync>
                <p:childTnLst>
                  <p:par>
                    <p:cTn id="30" fill="hold">
                      <p:stCondLst>
                        <p:cond delay="0"/>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33801"/>
                                        </p:tgtEl>
                                      </p:cBhvr>
                                    </p:animEffect>
                                    <p:set>
                                      <p:cBhvr>
                                        <p:cTn id="34" dur="1" fill="hold">
                                          <p:stCondLst>
                                            <p:cond delay="499"/>
                                          </p:stCondLst>
                                        </p:cTn>
                                        <p:tgtEl>
                                          <p:spTgt spid="33801"/>
                                        </p:tgtEl>
                                        <p:attrNameLst>
                                          <p:attrName>style.visibility</p:attrName>
                                        </p:attrNameLst>
                                      </p:cBhvr>
                                      <p:to>
                                        <p:strVal val="hidden"/>
                                      </p:to>
                                    </p:set>
                                  </p:childTnLst>
                                </p:cTn>
                              </p:par>
                            </p:childTnLst>
                          </p:cTn>
                        </p:par>
                      </p:childTnLst>
                    </p:cTn>
                  </p:par>
                </p:childTnLst>
              </p:cTn>
              <p:nextCondLst>
                <p:cond evt="onClick" delay="0">
                  <p:tgtEl>
                    <p:spTgt spid="33801"/>
                  </p:tgtEl>
                </p:cond>
              </p:nextCondLst>
            </p:seq>
            <p:seq concurrent="1" nextAc="seek">
              <p:cTn id="35" restart="whenNotActive" fill="hold" evtFilter="cancelBubble" nodeType="interactiveSeq">
                <p:stCondLst>
                  <p:cond evt="onClick" delay="0">
                    <p:tgtEl>
                      <p:spTgt spid="33802"/>
                    </p:tgtEl>
                  </p:cond>
                </p:stCondLst>
                <p:endSync evt="end" delay="0">
                  <p:rtn val="all"/>
                </p:endSync>
                <p:childTnLst>
                  <p:par>
                    <p:cTn id="36" fill="hold">
                      <p:stCondLst>
                        <p:cond delay="0"/>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33802"/>
                                        </p:tgtEl>
                                      </p:cBhvr>
                                    </p:animEffect>
                                    <p:set>
                                      <p:cBhvr>
                                        <p:cTn id="40" dur="1" fill="hold">
                                          <p:stCondLst>
                                            <p:cond delay="499"/>
                                          </p:stCondLst>
                                        </p:cTn>
                                        <p:tgtEl>
                                          <p:spTgt spid="33802"/>
                                        </p:tgtEl>
                                        <p:attrNameLst>
                                          <p:attrName>style.visibility</p:attrName>
                                        </p:attrNameLst>
                                      </p:cBhvr>
                                      <p:to>
                                        <p:strVal val="hidden"/>
                                      </p:to>
                                    </p:set>
                                  </p:childTnLst>
                                </p:cTn>
                              </p:par>
                            </p:childTnLst>
                          </p:cTn>
                        </p:par>
                      </p:childTnLst>
                    </p:cTn>
                  </p:par>
                </p:childTnLst>
              </p:cTn>
              <p:nextCondLst>
                <p:cond evt="onClick" delay="0">
                  <p:tgtEl>
                    <p:spTgt spid="33802"/>
                  </p:tgtEl>
                </p:cond>
              </p:nextCondLst>
            </p:seq>
          </p:childTnLst>
        </p:cTn>
      </p:par>
    </p:tnLst>
    <p:bldLst>
      <p:bldP spid="33798" grpId="0" animBg="1"/>
      <p:bldP spid="3380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3" descr="POINSET2"/>
          <p:cNvPicPr>
            <a:picLocks noChangeAspect="1" noChangeArrowheads="1"/>
          </p:cNvPicPr>
          <p:nvPr/>
        </p:nvPicPr>
        <p:blipFill>
          <a:blip r:embed="rId8"/>
          <a:srcRect/>
          <a:stretch>
            <a:fillRect/>
          </a:stretch>
        </p:blipFill>
        <p:spPr bwMode="auto">
          <a:xfrm>
            <a:off x="-52388" y="23813"/>
            <a:ext cx="814388" cy="811212"/>
          </a:xfrm>
          <a:prstGeom prst="rect">
            <a:avLst/>
          </a:prstGeom>
          <a:noFill/>
          <a:ln w="9525">
            <a:noFill/>
            <a:miter lim="800000"/>
            <a:headEnd/>
            <a:tailEnd/>
          </a:ln>
        </p:spPr>
      </p:pic>
      <p:pic>
        <p:nvPicPr>
          <p:cNvPr id="8197" name="Picture 4" descr="POINSET2"/>
          <p:cNvPicPr>
            <a:picLocks noChangeAspect="1" noChangeArrowheads="1"/>
          </p:cNvPicPr>
          <p:nvPr/>
        </p:nvPicPr>
        <p:blipFill>
          <a:blip r:embed="rId8"/>
          <a:srcRect/>
          <a:stretch>
            <a:fillRect/>
          </a:stretch>
        </p:blipFill>
        <p:spPr bwMode="auto">
          <a:xfrm rot="10800000">
            <a:off x="8305800" y="6022975"/>
            <a:ext cx="838200" cy="835025"/>
          </a:xfrm>
          <a:prstGeom prst="rect">
            <a:avLst/>
          </a:prstGeom>
          <a:noFill/>
          <a:ln w="9525">
            <a:noFill/>
            <a:miter lim="800000"/>
            <a:headEnd/>
            <a:tailEnd/>
          </a:ln>
        </p:spPr>
      </p:pic>
      <p:sp>
        <p:nvSpPr>
          <p:cNvPr id="8198" name="AutoShape 4"/>
          <p:cNvSpPr>
            <a:spLocks noChangeArrowheads="1"/>
          </p:cNvSpPr>
          <p:nvPr/>
        </p:nvSpPr>
        <p:spPr bwMode="auto">
          <a:xfrm>
            <a:off x="2667000" y="0"/>
            <a:ext cx="3733800" cy="749300"/>
          </a:xfrm>
          <a:prstGeom prst="horizontalScroll">
            <a:avLst>
              <a:gd name="adj" fmla="val 12500"/>
            </a:avLst>
          </a:prstGeom>
          <a:solidFill>
            <a:srgbClr val="CCFFCC"/>
          </a:solidFill>
          <a:ln w="57150">
            <a:solidFill>
              <a:srgbClr val="660033"/>
            </a:solidFill>
            <a:round/>
            <a:headEnd/>
            <a:tailEnd/>
          </a:ln>
        </p:spPr>
        <p:txBody>
          <a:bodyPr wrap="none" lIns="85725" tIns="42863" rIns="85725" bIns="42863" anchor="ctr"/>
          <a:lstStyle/>
          <a:p>
            <a:pPr defTabSz="857250" eaLnBrk="1" hangingPunct="1"/>
            <a:endParaRPr lang="vi-VN" sz="1900" b="0">
              <a:latin typeface=".VnTifani HeavyH" pitchFamily="34" charset="0"/>
            </a:endParaRPr>
          </a:p>
        </p:txBody>
      </p:sp>
      <p:sp>
        <p:nvSpPr>
          <p:cNvPr id="34822" name="AutoShape 6"/>
          <p:cNvSpPr>
            <a:spLocks noChangeArrowheads="1"/>
          </p:cNvSpPr>
          <p:nvPr/>
        </p:nvSpPr>
        <p:spPr bwMode="auto">
          <a:xfrm>
            <a:off x="0" y="533400"/>
            <a:ext cx="8893175" cy="4953000"/>
          </a:xfrm>
          <a:prstGeom prst="verticalScroll">
            <a:avLst>
              <a:gd name="adj" fmla="val 12500"/>
            </a:avLst>
          </a:prstGeom>
          <a:gradFill rotWithShape="1">
            <a:gsLst>
              <a:gs pos="0">
                <a:srgbClr val="9999FF"/>
              </a:gs>
              <a:gs pos="100000">
                <a:srgbClr val="00FFFF"/>
              </a:gs>
            </a:gsLst>
            <a:lin ang="5400000" scaled="1"/>
          </a:gradFill>
          <a:ln w="63500">
            <a:solidFill>
              <a:srgbClr val="800000"/>
            </a:solidFill>
            <a:round/>
            <a:headEnd/>
            <a:tailEnd/>
          </a:ln>
        </p:spPr>
        <p:txBody>
          <a:bodyPr wrap="none" anchor="ctr"/>
          <a:lstStyle/>
          <a:p>
            <a:endParaRPr lang="en-US"/>
          </a:p>
        </p:txBody>
      </p:sp>
      <p:sp>
        <p:nvSpPr>
          <p:cNvPr id="34824" name="Text Box 8"/>
          <p:cNvSpPr txBox="1">
            <a:spLocks noChangeArrowheads="1"/>
          </p:cNvSpPr>
          <p:nvPr/>
        </p:nvSpPr>
        <p:spPr bwMode="auto">
          <a:xfrm>
            <a:off x="838200" y="1279525"/>
            <a:ext cx="7315200" cy="10064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Cho biết hai đại lượng x và y tỉ lệ thuận với nhau và khi x = 6 thì y = 4</a:t>
            </a:r>
          </a:p>
        </p:txBody>
      </p:sp>
      <p:sp>
        <p:nvSpPr>
          <p:cNvPr id="8201" name="WordArt 5"/>
          <p:cNvSpPr>
            <a:spLocks noChangeArrowheads="1" noChangeShapeType="1" noTextEdit="1"/>
          </p:cNvSpPr>
          <p:nvPr/>
        </p:nvSpPr>
        <p:spPr bwMode="auto">
          <a:xfrm>
            <a:off x="2971800" y="152400"/>
            <a:ext cx="3276600" cy="438150"/>
          </a:xfrm>
          <a:prstGeom prst="rect">
            <a:avLst/>
          </a:prstGeom>
        </p:spPr>
        <p:txBody>
          <a:bodyPr wrap="none" fromWordArt="1">
            <a:prstTxWarp prst="textPlain">
              <a:avLst>
                <a:gd name="adj" fmla="val 50000"/>
              </a:avLst>
            </a:prstTxWarp>
          </a:bodyPr>
          <a:lstStyle/>
          <a:p>
            <a:r>
              <a:rPr lang="en-US" sz="1600" kern="10">
                <a:ln w="12700">
                  <a:solidFill>
                    <a:srgbClr val="660033"/>
                  </a:solidFill>
                  <a:round/>
                  <a:headEnd/>
                  <a:tailEnd/>
                </a:ln>
                <a:latin typeface="Times New Roman"/>
                <a:cs typeface="Times New Roman"/>
              </a:rPr>
              <a:t>HỘP QUÀ MÀU VÀNG</a:t>
            </a:r>
          </a:p>
        </p:txBody>
      </p:sp>
      <p:sp>
        <p:nvSpPr>
          <p:cNvPr id="34826" name="Text Box 10"/>
          <p:cNvSpPr txBox="1">
            <a:spLocks noChangeArrowheads="1"/>
          </p:cNvSpPr>
          <p:nvPr/>
        </p:nvSpPr>
        <p:spPr bwMode="auto">
          <a:xfrm>
            <a:off x="838200" y="2790825"/>
            <a:ext cx="7620000" cy="5492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=&gt; Hệ số tỉ lệ k là</a:t>
            </a:r>
            <a:r>
              <a:rPr lang="en-US" sz="3000">
                <a:solidFill>
                  <a:srgbClr val="800000"/>
                </a:solidFill>
              </a:rPr>
              <a:t> </a:t>
            </a:r>
          </a:p>
        </p:txBody>
      </p:sp>
      <p:graphicFrame>
        <p:nvGraphicFramePr>
          <p:cNvPr id="34827" name="Object 11"/>
          <p:cNvGraphicFramePr>
            <a:graphicFrameLocks noChangeAspect="1"/>
          </p:cNvGraphicFramePr>
          <p:nvPr/>
        </p:nvGraphicFramePr>
        <p:xfrm>
          <a:off x="3813175" y="2362200"/>
          <a:ext cx="606425" cy="1447800"/>
        </p:xfrm>
        <a:graphic>
          <a:graphicData uri="http://schemas.openxmlformats.org/presentationml/2006/ole">
            <mc:AlternateContent xmlns:mc="http://schemas.openxmlformats.org/markup-compatibility/2006">
              <mc:Choice xmlns:v="urn:schemas-microsoft-com:vml" Requires="v">
                <p:oleObj spid="_x0000_s51214" name="Equation" r:id="rId9" imgW="164880" imgH="393480" progId="Equation.DSMT4">
                  <p:embed/>
                </p:oleObj>
              </mc:Choice>
              <mc:Fallback>
                <p:oleObj name="Equation" r:id="rId9" imgW="1648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3175" y="2362200"/>
                        <a:ext cx="60642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2"/>
          <p:cNvSpPr>
            <a:spLocks noChangeArrowheads="1"/>
          </p:cNvSpPr>
          <p:nvPr/>
        </p:nvSpPr>
        <p:spPr bwMode="auto">
          <a:xfrm>
            <a:off x="2209800" y="4419600"/>
            <a:ext cx="1371600" cy="685800"/>
          </a:xfrm>
          <a:prstGeom prst="rect">
            <a:avLst/>
          </a:prstGeom>
          <a:gradFill rotWithShape="1">
            <a:gsLst>
              <a:gs pos="0">
                <a:srgbClr val="6666FF"/>
              </a:gs>
              <a:gs pos="100000">
                <a:srgbClr val="00FFFF"/>
              </a:gs>
            </a:gsLst>
            <a:lin ang="5400000" scaled="1"/>
          </a:gradFill>
          <a:ln w="63500" algn="ctr">
            <a:solidFill>
              <a:srgbClr val="800000"/>
            </a:solidFill>
            <a:miter lim="800000"/>
            <a:headEnd/>
            <a:tailEnd/>
          </a:ln>
        </p:spPr>
        <p:txBody>
          <a:bodyPr wrap="none" anchor="ctr"/>
          <a:lstStyle/>
          <a:p>
            <a:r>
              <a:rPr lang="en-US" dirty="0">
                <a:latin typeface=".VnTifani Heavy" pitchFamily="34" charset="0"/>
              </a:rPr>
              <a:t>§</a:t>
            </a:r>
            <a:r>
              <a:rPr lang="en-US" dirty="0" err="1">
                <a:latin typeface=".VnTifani Heavy" pitchFamily="34" charset="0"/>
              </a:rPr>
              <a:t>óng</a:t>
            </a:r>
            <a:endParaRPr lang="en-US" dirty="0">
              <a:latin typeface=".VnTifani Heavy" pitchFamily="34" charset="0"/>
            </a:endParaRPr>
          </a:p>
        </p:txBody>
      </p:sp>
      <p:sp>
        <p:nvSpPr>
          <p:cNvPr id="8204" name="Rectangle 13">
            <a:hlinkClick r:id="rId11" action="ppaction://hlinksldjump"/>
          </p:cNvPr>
          <p:cNvSpPr>
            <a:spLocks noChangeArrowheads="1"/>
          </p:cNvSpPr>
          <p:nvPr/>
        </p:nvSpPr>
        <p:spPr bwMode="auto">
          <a:xfrm>
            <a:off x="5029200" y="4419600"/>
            <a:ext cx="1371600" cy="685800"/>
          </a:xfrm>
          <a:prstGeom prst="rect">
            <a:avLst/>
          </a:prstGeom>
          <a:gradFill rotWithShape="1">
            <a:gsLst>
              <a:gs pos="0">
                <a:srgbClr val="6666FF"/>
              </a:gs>
              <a:gs pos="100000">
                <a:srgbClr val="00FFFF"/>
              </a:gs>
            </a:gsLst>
            <a:lin ang="5400000" scaled="1"/>
          </a:gradFill>
          <a:ln w="63500" algn="ctr">
            <a:solidFill>
              <a:srgbClr val="800000"/>
            </a:solidFill>
            <a:miter lim="800000"/>
            <a:headEnd/>
            <a:tailEnd/>
          </a:ln>
        </p:spPr>
        <p:txBody>
          <a:bodyPr wrap="none" anchor="ctr"/>
          <a:lstStyle/>
          <a:p>
            <a:r>
              <a:rPr lang="en-US" dirty="0" err="1">
                <a:solidFill>
                  <a:srgbClr val="FF0000"/>
                </a:solidFill>
                <a:latin typeface=".VnTifani Heavy" pitchFamily="34" charset="0"/>
              </a:rPr>
              <a:t>Sai</a:t>
            </a:r>
            <a:endParaRPr lang="en-US" dirty="0">
              <a:solidFill>
                <a:srgbClr val="FF0000"/>
              </a:solidFill>
              <a:latin typeface=".VnTifani Heavy" pitchFamily="34" charset="0"/>
            </a:endParaRPr>
          </a:p>
        </p:txBody>
      </p:sp>
      <p:sp>
        <p:nvSpPr>
          <p:cNvPr id="34835" name="Oval 19"/>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0</a:t>
            </a:r>
          </a:p>
        </p:txBody>
      </p:sp>
      <p:sp>
        <p:nvSpPr>
          <p:cNvPr id="34836" name="Oval 20"/>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a:t>
            </a:r>
          </a:p>
        </p:txBody>
      </p:sp>
      <p:sp>
        <p:nvSpPr>
          <p:cNvPr id="34837" name="Oval 21"/>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2</a:t>
            </a:r>
          </a:p>
        </p:txBody>
      </p:sp>
      <p:sp>
        <p:nvSpPr>
          <p:cNvPr id="34838" name="Oval 22"/>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3</a:t>
            </a:r>
          </a:p>
        </p:txBody>
      </p:sp>
      <p:sp>
        <p:nvSpPr>
          <p:cNvPr id="34839" name="Oval 23"/>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4</a:t>
            </a:r>
          </a:p>
        </p:txBody>
      </p:sp>
      <p:sp>
        <p:nvSpPr>
          <p:cNvPr id="34840" name="Oval 24"/>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5</a:t>
            </a:r>
          </a:p>
        </p:txBody>
      </p:sp>
      <p:sp>
        <p:nvSpPr>
          <p:cNvPr id="34841" name="Oval 25"/>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6</a:t>
            </a:r>
          </a:p>
        </p:txBody>
      </p:sp>
      <p:sp>
        <p:nvSpPr>
          <p:cNvPr id="34842" name="Oval 26"/>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7</a:t>
            </a:r>
          </a:p>
        </p:txBody>
      </p:sp>
      <p:sp>
        <p:nvSpPr>
          <p:cNvPr id="34843" name="Oval 27"/>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8</a:t>
            </a:r>
          </a:p>
        </p:txBody>
      </p:sp>
      <p:sp>
        <p:nvSpPr>
          <p:cNvPr id="34844" name="Oval 28"/>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9</a:t>
            </a:r>
          </a:p>
        </p:txBody>
      </p:sp>
      <p:sp>
        <p:nvSpPr>
          <p:cNvPr id="34845" name="Oval 29"/>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10</a:t>
            </a:r>
          </a:p>
        </p:txBody>
      </p:sp>
      <p:sp>
        <p:nvSpPr>
          <p:cNvPr id="34846" name="Oval 30"/>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11</a:t>
            </a:r>
          </a:p>
        </p:txBody>
      </p:sp>
      <p:sp>
        <p:nvSpPr>
          <p:cNvPr id="34847" name="Oval 31"/>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12</a:t>
            </a:r>
          </a:p>
        </p:txBody>
      </p:sp>
      <p:sp>
        <p:nvSpPr>
          <p:cNvPr id="34848" name="Oval 32"/>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13</a:t>
            </a:r>
          </a:p>
        </p:txBody>
      </p:sp>
      <p:sp>
        <p:nvSpPr>
          <p:cNvPr id="34849" name="Oval 33"/>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14</a:t>
            </a:r>
          </a:p>
        </p:txBody>
      </p:sp>
      <p:sp>
        <p:nvSpPr>
          <p:cNvPr id="34850" name="Oval 34"/>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15</a:t>
            </a:r>
          </a:p>
        </p:txBody>
      </p:sp>
      <p:sp>
        <p:nvSpPr>
          <p:cNvPr id="34851" name="Oval 35"/>
          <p:cNvSpPr>
            <a:spLocks noChangeArrowheads="1"/>
          </p:cNvSpPr>
          <p:nvPr/>
        </p:nvSpPr>
        <p:spPr bwMode="auto">
          <a:xfrm>
            <a:off x="6400800" y="2024063"/>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endParaRPr lang="en-US" sz="9600" b="0">
              <a:solidFill>
                <a:srgbClr val="FF3300"/>
              </a:solidFill>
              <a:latin typeface=".VnBodoniH" pitchFamily="34" charset="0"/>
            </a:endParaRPr>
          </a:p>
        </p:txBody>
      </p:sp>
      <p:sp>
        <p:nvSpPr>
          <p:cNvPr id="34" name="AutoShape 63">
            <a:hlinkClick r:id="rId12" action="ppaction://hlinksldjump"/>
          </p:cNvPr>
          <p:cNvSpPr>
            <a:spLocks noChangeArrowheads="1"/>
          </p:cNvSpPr>
          <p:nvPr/>
        </p:nvSpPr>
        <p:spPr bwMode="auto">
          <a:xfrm>
            <a:off x="5943600" y="5715000"/>
            <a:ext cx="2971800" cy="914400"/>
          </a:xfrm>
          <a:prstGeom prst="star5">
            <a:avLst/>
          </a:prstGeom>
          <a:gradFill rotWithShape="1">
            <a:gsLst>
              <a:gs pos="0">
                <a:srgbClr val="6666FF"/>
              </a:gs>
              <a:gs pos="100000">
                <a:srgbClr val="00FFFF"/>
              </a:gs>
            </a:gsLst>
            <a:lin ang="5400000" scaled="1"/>
          </a:gradFill>
          <a:ln w="63500" algn="ctr">
            <a:solidFill>
              <a:srgbClr val="800000"/>
            </a:solidFill>
            <a:miter lim="800000"/>
            <a:headEnd/>
            <a:tailEnd/>
          </a:ln>
          <a:effectLst/>
        </p:spPr>
        <p:txBody>
          <a:bodyPr wrap="none" anchor="ctr"/>
          <a:lstStyle/>
          <a:p>
            <a:pPr>
              <a:defRPr/>
            </a:pPr>
            <a:r>
              <a:rPr lang="en-US" dirty="0" err="1">
                <a:latin typeface="Times New Roman" pitchFamily="18" charset="0"/>
              </a:rPr>
              <a:t>Chọn</a:t>
            </a:r>
            <a:r>
              <a:rPr lang="en-US" dirty="0">
                <a:latin typeface="Times New Roman" pitchFamily="18" charset="0"/>
              </a:rPr>
              <a:t> </a:t>
            </a:r>
            <a:r>
              <a:rPr lang="en-US" dirty="0" err="1">
                <a:latin typeface="Times New Roman" pitchFamily="18" charset="0"/>
              </a:rPr>
              <a:t>hộp</a:t>
            </a:r>
            <a:endParaRPr lang="en-US" dirty="0">
              <a:latin typeface="Times New Roman" pitchFamily="18" charset="0"/>
            </a:endParaRPr>
          </a:p>
        </p:txBody>
      </p:sp>
      <p:grpSp>
        <p:nvGrpSpPr>
          <p:cNvPr id="2" name="Group 27"/>
          <p:cNvGrpSpPr>
            <a:grpSpLocks/>
          </p:cNvGrpSpPr>
          <p:nvPr/>
        </p:nvGrpSpPr>
        <p:grpSpPr bwMode="auto">
          <a:xfrm>
            <a:off x="914400" y="3733800"/>
            <a:ext cx="4953000" cy="609600"/>
            <a:chOff x="2448" y="2208"/>
            <a:chExt cx="3120" cy="384"/>
          </a:xfrm>
        </p:grpSpPr>
        <p:sp>
          <p:nvSpPr>
            <p:cNvPr id="31" name="Text Box 28"/>
            <p:cNvSpPr txBox="1">
              <a:spLocks noChangeArrowheads="1"/>
            </p:cNvSpPr>
            <p:nvPr/>
          </p:nvSpPr>
          <p:spPr bwMode="auto">
            <a:xfrm>
              <a:off x="2448" y="2208"/>
              <a:ext cx="3120" cy="365"/>
            </a:xfrm>
            <a:prstGeom prst="rect">
              <a:avLst/>
            </a:prstGeom>
            <a:noFill/>
            <a:ln w="28575" cap="sq" algn="ctr">
              <a:noFill/>
              <a:miter lim="800000"/>
              <a:headEnd type="none" w="sm" len="sm"/>
              <a:tailEnd type="none" w="sm" len="sm"/>
            </a:ln>
          </p:spPr>
          <p:txBody>
            <a:bodyPr>
              <a:spAutoFit/>
            </a:bodyPr>
            <a:lstStyle/>
            <a:p>
              <a:pPr algn="ctr">
                <a:spcBef>
                  <a:spcPct val="50000"/>
                </a:spcBef>
              </a:pPr>
              <a:r>
                <a:rPr lang="en-US" sz="3200" dirty="0">
                  <a:latin typeface=".VnTime" pitchFamily="34" charset="0"/>
                </a:rPr>
                <a:t>B¹n </a:t>
              </a:r>
              <a:r>
                <a:rPr lang="en-US" sz="3200" dirty="0" err="1">
                  <a:latin typeface=".VnTime" pitchFamily="34" charset="0"/>
                </a:rPr>
                <a:t>tr</a:t>
              </a:r>
              <a:r>
                <a:rPr lang="en-US" sz="3200" dirty="0">
                  <a:latin typeface=".VnTime" pitchFamily="34" charset="0"/>
                </a:rPr>
                <a:t>¶ </a:t>
              </a:r>
              <a:r>
                <a:rPr lang="en-US" sz="3200" dirty="0" err="1">
                  <a:latin typeface=".VnTime" pitchFamily="34" charset="0"/>
                </a:rPr>
                <a:t>lêi</a:t>
              </a:r>
              <a:r>
                <a:rPr lang="en-US" sz="3200" dirty="0">
                  <a:latin typeface=".VnTime" pitchFamily="34" charset="0"/>
                </a:rPr>
                <a:t> </a:t>
              </a:r>
              <a:r>
                <a:rPr lang="en-US" sz="3200" dirty="0" err="1">
                  <a:latin typeface=".VnTime" pitchFamily="34" charset="0"/>
                </a:rPr>
                <a:t>sai</a:t>
              </a:r>
              <a:r>
                <a:rPr lang="en-US" sz="3200" dirty="0">
                  <a:latin typeface=".VnTime" pitchFamily="34" charset="0"/>
                </a:rPr>
                <a:t> </a:t>
              </a:r>
              <a:r>
                <a:rPr lang="en-US" sz="3200" dirty="0" err="1">
                  <a:latin typeface=".VnTime" pitchFamily="34" charset="0"/>
                </a:rPr>
                <a:t>råi</a:t>
              </a:r>
              <a:r>
                <a:rPr lang="en-US" sz="3200" dirty="0">
                  <a:latin typeface=".VnTime" pitchFamily="34" charset="0"/>
                </a:rPr>
                <a:t> </a:t>
              </a:r>
            </a:p>
          </p:txBody>
        </p:sp>
        <p:sp>
          <p:nvSpPr>
            <p:cNvPr id="32" name="AutoShape 29"/>
            <p:cNvSpPr>
              <a:spLocks noChangeArrowheads="1"/>
            </p:cNvSpPr>
            <p:nvPr/>
          </p:nvSpPr>
          <p:spPr bwMode="auto">
            <a:xfrm>
              <a:off x="2688" y="2256"/>
              <a:ext cx="384" cy="336"/>
            </a:xfrm>
            <a:prstGeom prst="smileyFace">
              <a:avLst>
                <a:gd name="adj" fmla="val 4653"/>
              </a:avLst>
            </a:prstGeom>
            <a:solidFill>
              <a:schemeClr val="bg1"/>
            </a:solidFill>
            <a:ln w="28575" cap="sq">
              <a:solidFill>
                <a:srgbClr val="FF0000"/>
              </a:solidFill>
              <a:round/>
              <a:headEnd type="none" w="sm" len="sm"/>
              <a:tailEnd type="none" w="sm" len="sm"/>
            </a:ln>
          </p:spPr>
          <p:txBody>
            <a:bodyPr wrap="none" anchor="ctr"/>
            <a:lstStyle/>
            <a:p>
              <a:endParaRPr lang="en-US" dirty="0">
                <a:solidFill>
                  <a:srgbClr val="FF0000"/>
                </a:solidFill>
              </a:endParaRPr>
            </a:p>
          </p:txBody>
        </p:sp>
      </p:grpSp>
    </p:spTree>
    <p:extLst>
      <p:ext uri="{BB962C8B-B14F-4D97-AF65-F5344CB8AC3E}">
        <p14:creationId xmlns:p14="http://schemas.microsoft.com/office/powerpoint/2010/main" val="641911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diamond(in)">
                                      <p:cBhvr>
                                        <p:cTn id="7" dur="500"/>
                                        <p:tgtEl>
                                          <p:spTgt spid="3482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4824"/>
                                        </p:tgtEl>
                                        <p:attrNameLst>
                                          <p:attrName>style.visibility</p:attrName>
                                        </p:attrNameLst>
                                      </p:cBhvr>
                                      <p:to>
                                        <p:strVal val="visible"/>
                                      </p:to>
                                    </p:set>
                                    <p:anim calcmode="lin" valueType="num">
                                      <p:cBhvr>
                                        <p:cTn id="10" dur="500" fill="hold"/>
                                        <p:tgtEl>
                                          <p:spTgt spid="34824"/>
                                        </p:tgtEl>
                                        <p:attrNameLst>
                                          <p:attrName>ppt_w</p:attrName>
                                        </p:attrNameLst>
                                      </p:cBhvr>
                                      <p:tavLst>
                                        <p:tav tm="0">
                                          <p:val>
                                            <p:fltVal val="0"/>
                                          </p:val>
                                        </p:tav>
                                        <p:tav tm="100000">
                                          <p:val>
                                            <p:strVal val="#ppt_w"/>
                                          </p:val>
                                        </p:tav>
                                      </p:tavLst>
                                    </p:anim>
                                    <p:anim calcmode="lin" valueType="num">
                                      <p:cBhvr>
                                        <p:cTn id="11" dur="500" fill="hold"/>
                                        <p:tgtEl>
                                          <p:spTgt spid="34824"/>
                                        </p:tgtEl>
                                        <p:attrNameLst>
                                          <p:attrName>ppt_h</p:attrName>
                                        </p:attrNameLst>
                                      </p:cBhvr>
                                      <p:tavLst>
                                        <p:tav tm="0">
                                          <p:val>
                                            <p:fltVal val="0"/>
                                          </p:val>
                                        </p:tav>
                                        <p:tav tm="100000">
                                          <p:val>
                                            <p:strVal val="#ppt_h"/>
                                          </p:val>
                                        </p:tav>
                                      </p:tavLst>
                                    </p:anim>
                                    <p:animEffect transition="in" filter="fade">
                                      <p:cBhvr>
                                        <p:cTn id="12" dur="500"/>
                                        <p:tgtEl>
                                          <p:spTgt spid="34824"/>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4826"/>
                                        </p:tgtEl>
                                        <p:attrNameLst>
                                          <p:attrName>style.visibility</p:attrName>
                                        </p:attrNameLst>
                                      </p:cBhvr>
                                      <p:to>
                                        <p:strVal val="visible"/>
                                      </p:to>
                                    </p:set>
                                    <p:anim calcmode="lin" valueType="num">
                                      <p:cBhvr>
                                        <p:cTn id="15" dur="500" fill="hold"/>
                                        <p:tgtEl>
                                          <p:spTgt spid="34826"/>
                                        </p:tgtEl>
                                        <p:attrNameLst>
                                          <p:attrName>ppt_w</p:attrName>
                                        </p:attrNameLst>
                                      </p:cBhvr>
                                      <p:tavLst>
                                        <p:tav tm="0">
                                          <p:val>
                                            <p:fltVal val="0"/>
                                          </p:val>
                                        </p:tav>
                                        <p:tav tm="100000">
                                          <p:val>
                                            <p:strVal val="#ppt_w"/>
                                          </p:val>
                                        </p:tav>
                                      </p:tavLst>
                                    </p:anim>
                                    <p:anim calcmode="lin" valueType="num">
                                      <p:cBhvr>
                                        <p:cTn id="16" dur="500" fill="hold"/>
                                        <p:tgtEl>
                                          <p:spTgt spid="34826"/>
                                        </p:tgtEl>
                                        <p:attrNameLst>
                                          <p:attrName>ppt_h</p:attrName>
                                        </p:attrNameLst>
                                      </p:cBhvr>
                                      <p:tavLst>
                                        <p:tav tm="0">
                                          <p:val>
                                            <p:fltVal val="0"/>
                                          </p:val>
                                        </p:tav>
                                        <p:tav tm="100000">
                                          <p:val>
                                            <p:strVal val="#ppt_h"/>
                                          </p:val>
                                        </p:tav>
                                      </p:tavLst>
                                    </p:anim>
                                    <p:animEffect transition="in" filter="fade">
                                      <p:cBhvr>
                                        <p:cTn id="17" dur="500"/>
                                        <p:tgtEl>
                                          <p:spTgt spid="34826"/>
                                        </p:tgtEl>
                                      </p:cBhvr>
                                    </p:animEffect>
                                  </p:childTnLst>
                                </p:cTn>
                              </p:par>
                            </p:childTnLst>
                          </p:cTn>
                        </p:par>
                        <p:par>
                          <p:cTn id="18" fill="hold">
                            <p:stCondLst>
                              <p:cond delay="500"/>
                            </p:stCondLst>
                            <p:childTnLst>
                              <p:par>
                                <p:cTn id="19" presetID="8" presetClass="entr" presetSubtype="16" fill="hold" nodeType="afterEffect">
                                  <p:stCondLst>
                                    <p:cond delay="0"/>
                                  </p:stCondLst>
                                  <p:childTnLst>
                                    <p:set>
                                      <p:cBhvr>
                                        <p:cTn id="20" dur="1" fill="hold">
                                          <p:stCondLst>
                                            <p:cond delay="0"/>
                                          </p:stCondLst>
                                        </p:cTn>
                                        <p:tgtEl>
                                          <p:spTgt spid="34827"/>
                                        </p:tgtEl>
                                        <p:attrNameLst>
                                          <p:attrName>style.visibility</p:attrName>
                                        </p:attrNameLst>
                                      </p:cBhvr>
                                      <p:to>
                                        <p:strVal val="visible"/>
                                      </p:to>
                                    </p:set>
                                    <p:animEffect transition="in" filter="diamond(in)">
                                      <p:cBhvr>
                                        <p:cTn id="21" dur="500"/>
                                        <p:tgtEl>
                                          <p:spTgt spid="3482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34851"/>
                                        </p:tgtEl>
                                      </p:cBhvr>
                                    </p:animEffect>
                                    <p:set>
                                      <p:cBhvr>
                                        <p:cTn id="26" dur="1" fill="hold">
                                          <p:stCondLst>
                                            <p:cond delay="499"/>
                                          </p:stCondLst>
                                        </p:cTn>
                                        <p:tgtEl>
                                          <p:spTgt spid="34851"/>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par>
                                <p:cTn id="27" presetID="4" presetClass="exit" presetSubtype="16" fill="hold" grpId="0" nodeType="withEffect">
                                  <p:stCondLst>
                                    <p:cond delay="15000"/>
                                  </p:stCondLst>
                                  <p:childTnLst>
                                    <p:animEffect transition="out" filter="box(in)">
                                      <p:cBhvr>
                                        <p:cTn id="28" dur="500"/>
                                        <p:tgtEl>
                                          <p:spTgt spid="34836"/>
                                        </p:tgtEl>
                                      </p:cBhvr>
                                    </p:animEffect>
                                    <p:set>
                                      <p:cBhvr>
                                        <p:cTn id="29" dur="1" fill="hold">
                                          <p:stCondLst>
                                            <p:cond delay="499"/>
                                          </p:stCondLst>
                                        </p:cTn>
                                        <p:tgtEl>
                                          <p:spTgt spid="3483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5" name="drumroll.wav"/>
                                        </p:tgtEl>
                                      </p:cMediaNode>
                                    </p:audio>
                                  </p:subTnLst>
                                </p:cTn>
                              </p:par>
                              <p:par>
                                <p:cTn id="30" presetID="4" presetClass="exit" presetSubtype="16" fill="hold" grpId="0" nodeType="withEffect">
                                  <p:stCondLst>
                                    <p:cond delay="14000"/>
                                  </p:stCondLst>
                                  <p:childTnLst>
                                    <p:animEffect transition="out" filter="box(in)">
                                      <p:cBhvr>
                                        <p:cTn id="31" dur="500"/>
                                        <p:tgtEl>
                                          <p:spTgt spid="34837"/>
                                        </p:tgtEl>
                                      </p:cBhvr>
                                    </p:animEffect>
                                    <p:set>
                                      <p:cBhvr>
                                        <p:cTn id="32" dur="1" fill="hold">
                                          <p:stCondLst>
                                            <p:cond delay="499"/>
                                          </p:stCondLst>
                                        </p:cTn>
                                        <p:tgtEl>
                                          <p:spTgt spid="3483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13000"/>
                                  </p:stCondLst>
                                  <p:childTnLst>
                                    <p:animEffect transition="out" filter="box(in)">
                                      <p:cBhvr>
                                        <p:cTn id="34" dur="500"/>
                                        <p:tgtEl>
                                          <p:spTgt spid="34838"/>
                                        </p:tgtEl>
                                      </p:cBhvr>
                                    </p:animEffect>
                                    <p:set>
                                      <p:cBhvr>
                                        <p:cTn id="35" dur="1" fill="hold">
                                          <p:stCondLst>
                                            <p:cond delay="499"/>
                                          </p:stCondLst>
                                        </p:cTn>
                                        <p:tgtEl>
                                          <p:spTgt spid="3483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par>
                                <p:cTn id="36" presetID="4" presetClass="exit" presetSubtype="16" fill="hold" grpId="0" nodeType="withEffect">
                                  <p:stCondLst>
                                    <p:cond delay="12000"/>
                                  </p:stCondLst>
                                  <p:childTnLst>
                                    <p:animEffect transition="out" filter="box(in)">
                                      <p:cBhvr>
                                        <p:cTn id="37" dur="500"/>
                                        <p:tgtEl>
                                          <p:spTgt spid="34839"/>
                                        </p:tgtEl>
                                      </p:cBhvr>
                                    </p:animEffect>
                                    <p:set>
                                      <p:cBhvr>
                                        <p:cTn id="38" dur="1" fill="hold">
                                          <p:stCondLst>
                                            <p:cond delay="499"/>
                                          </p:stCondLst>
                                        </p:cTn>
                                        <p:tgtEl>
                                          <p:spTgt spid="34839"/>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11000"/>
                                  </p:stCondLst>
                                  <p:childTnLst>
                                    <p:animEffect transition="out" filter="box(in)">
                                      <p:cBhvr>
                                        <p:cTn id="40" dur="500"/>
                                        <p:tgtEl>
                                          <p:spTgt spid="34840"/>
                                        </p:tgtEl>
                                      </p:cBhvr>
                                    </p:animEffect>
                                    <p:set>
                                      <p:cBhvr>
                                        <p:cTn id="41" dur="1" fill="hold">
                                          <p:stCondLst>
                                            <p:cond delay="499"/>
                                          </p:stCondLst>
                                        </p:cTn>
                                        <p:tgtEl>
                                          <p:spTgt spid="3484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10000"/>
                                  </p:stCondLst>
                                  <p:childTnLst>
                                    <p:animEffect transition="out" filter="box(in)">
                                      <p:cBhvr>
                                        <p:cTn id="43" dur="500"/>
                                        <p:tgtEl>
                                          <p:spTgt spid="34841"/>
                                        </p:tgtEl>
                                      </p:cBhvr>
                                    </p:animEffect>
                                    <p:set>
                                      <p:cBhvr>
                                        <p:cTn id="44" dur="1" fill="hold">
                                          <p:stCondLst>
                                            <p:cond delay="499"/>
                                          </p:stCondLst>
                                        </p:cTn>
                                        <p:tgtEl>
                                          <p:spTgt spid="3484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9000"/>
                                  </p:stCondLst>
                                  <p:childTnLst>
                                    <p:animEffect transition="out" filter="box(in)">
                                      <p:cBhvr>
                                        <p:cTn id="46" dur="500"/>
                                        <p:tgtEl>
                                          <p:spTgt spid="34842"/>
                                        </p:tgtEl>
                                      </p:cBhvr>
                                    </p:animEffect>
                                    <p:set>
                                      <p:cBhvr>
                                        <p:cTn id="47" dur="1" fill="hold">
                                          <p:stCondLst>
                                            <p:cond delay="499"/>
                                          </p:stCondLst>
                                        </p:cTn>
                                        <p:tgtEl>
                                          <p:spTgt spid="34842"/>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8000"/>
                                  </p:stCondLst>
                                  <p:childTnLst>
                                    <p:animEffect transition="out" filter="box(in)">
                                      <p:cBhvr>
                                        <p:cTn id="49" dur="500"/>
                                        <p:tgtEl>
                                          <p:spTgt spid="34843"/>
                                        </p:tgtEl>
                                      </p:cBhvr>
                                    </p:animEffect>
                                    <p:set>
                                      <p:cBhvr>
                                        <p:cTn id="50" dur="1" fill="hold">
                                          <p:stCondLst>
                                            <p:cond delay="499"/>
                                          </p:stCondLst>
                                        </p:cTn>
                                        <p:tgtEl>
                                          <p:spTgt spid="3484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7000"/>
                                  </p:stCondLst>
                                  <p:childTnLst>
                                    <p:animEffect transition="out" filter="box(in)">
                                      <p:cBhvr>
                                        <p:cTn id="52" dur="500"/>
                                        <p:tgtEl>
                                          <p:spTgt spid="34844"/>
                                        </p:tgtEl>
                                      </p:cBhvr>
                                    </p:animEffect>
                                    <p:set>
                                      <p:cBhvr>
                                        <p:cTn id="53" dur="1" fill="hold">
                                          <p:stCondLst>
                                            <p:cond delay="499"/>
                                          </p:stCondLst>
                                        </p:cTn>
                                        <p:tgtEl>
                                          <p:spTgt spid="34844"/>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6000"/>
                                  </p:stCondLst>
                                  <p:childTnLst>
                                    <p:animEffect transition="out" filter="box(in)">
                                      <p:cBhvr>
                                        <p:cTn id="55" dur="500"/>
                                        <p:tgtEl>
                                          <p:spTgt spid="34845"/>
                                        </p:tgtEl>
                                      </p:cBhvr>
                                    </p:animEffect>
                                    <p:set>
                                      <p:cBhvr>
                                        <p:cTn id="56" dur="1" fill="hold">
                                          <p:stCondLst>
                                            <p:cond delay="499"/>
                                          </p:stCondLst>
                                        </p:cTn>
                                        <p:tgtEl>
                                          <p:spTgt spid="3484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hammer.wav"/>
                                        </p:tgtEl>
                                      </p:cMediaNode>
                                    </p:audio>
                                  </p:subTnLst>
                                </p:cTn>
                              </p:par>
                              <p:par>
                                <p:cTn id="57" presetID="4" presetClass="exit" presetSubtype="16" fill="hold" grpId="0" nodeType="withEffect">
                                  <p:stCondLst>
                                    <p:cond delay="5000"/>
                                  </p:stCondLst>
                                  <p:childTnLst>
                                    <p:animEffect transition="out" filter="box(in)">
                                      <p:cBhvr>
                                        <p:cTn id="58" dur="500"/>
                                        <p:tgtEl>
                                          <p:spTgt spid="34846"/>
                                        </p:tgtEl>
                                      </p:cBhvr>
                                    </p:animEffect>
                                    <p:set>
                                      <p:cBhvr>
                                        <p:cTn id="59" dur="1" fill="hold">
                                          <p:stCondLst>
                                            <p:cond delay="499"/>
                                          </p:stCondLst>
                                        </p:cTn>
                                        <p:tgtEl>
                                          <p:spTgt spid="34846"/>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4" name="hammer.wav"/>
                                        </p:tgtEl>
                                      </p:cMediaNode>
                                    </p:audio>
                                  </p:subTnLst>
                                </p:cTn>
                              </p:par>
                              <p:par>
                                <p:cTn id="60" presetID="4" presetClass="exit" presetSubtype="16" fill="hold" grpId="0" nodeType="withEffect">
                                  <p:stCondLst>
                                    <p:cond delay="4000"/>
                                  </p:stCondLst>
                                  <p:childTnLst>
                                    <p:animEffect transition="out" filter="box(in)">
                                      <p:cBhvr>
                                        <p:cTn id="61" dur="500"/>
                                        <p:tgtEl>
                                          <p:spTgt spid="34847"/>
                                        </p:tgtEl>
                                      </p:cBhvr>
                                    </p:animEffect>
                                    <p:set>
                                      <p:cBhvr>
                                        <p:cTn id="62" dur="1" fill="hold">
                                          <p:stCondLst>
                                            <p:cond delay="499"/>
                                          </p:stCondLst>
                                        </p:cTn>
                                        <p:tgtEl>
                                          <p:spTgt spid="3484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hammer.wav"/>
                                        </p:tgtEl>
                                      </p:cMediaNode>
                                    </p:audio>
                                  </p:subTnLst>
                                </p:cTn>
                              </p:par>
                              <p:par>
                                <p:cTn id="63" presetID="4" presetClass="exit" presetSubtype="16" fill="hold" grpId="0" nodeType="withEffect">
                                  <p:stCondLst>
                                    <p:cond delay="3000"/>
                                  </p:stCondLst>
                                  <p:childTnLst>
                                    <p:animEffect transition="out" filter="box(in)">
                                      <p:cBhvr>
                                        <p:cTn id="64" dur="500"/>
                                        <p:tgtEl>
                                          <p:spTgt spid="34848"/>
                                        </p:tgtEl>
                                      </p:cBhvr>
                                    </p:animEffect>
                                    <p:set>
                                      <p:cBhvr>
                                        <p:cTn id="65" dur="1" fill="hold">
                                          <p:stCondLst>
                                            <p:cond delay="499"/>
                                          </p:stCondLst>
                                        </p:cTn>
                                        <p:tgtEl>
                                          <p:spTgt spid="34848"/>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4" name="hammer.wav"/>
                                        </p:tgtEl>
                                      </p:cMediaNode>
                                    </p:audio>
                                  </p:subTnLst>
                                </p:cTn>
                              </p:par>
                              <p:par>
                                <p:cTn id="66" presetID="4" presetClass="exit" presetSubtype="16" fill="hold" grpId="0" nodeType="withEffect">
                                  <p:stCondLst>
                                    <p:cond delay="2000"/>
                                  </p:stCondLst>
                                  <p:childTnLst>
                                    <p:animEffect transition="out" filter="box(in)">
                                      <p:cBhvr>
                                        <p:cTn id="67" dur="500"/>
                                        <p:tgtEl>
                                          <p:spTgt spid="34849"/>
                                        </p:tgtEl>
                                      </p:cBhvr>
                                    </p:animEffect>
                                    <p:set>
                                      <p:cBhvr>
                                        <p:cTn id="68" dur="1" fill="hold">
                                          <p:stCondLst>
                                            <p:cond delay="499"/>
                                          </p:stCondLst>
                                        </p:cTn>
                                        <p:tgtEl>
                                          <p:spTgt spid="34849"/>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4" name="hammer.wav"/>
                                        </p:tgtEl>
                                      </p:cMediaNode>
                                    </p:audio>
                                  </p:subTnLst>
                                </p:cTn>
                              </p:par>
                              <p:par>
                                <p:cTn id="69" presetID="4" presetClass="exit" presetSubtype="16" fill="hold" grpId="0" nodeType="withEffect">
                                  <p:stCondLst>
                                    <p:cond delay="1000"/>
                                  </p:stCondLst>
                                  <p:childTnLst>
                                    <p:animEffect transition="out" filter="box(in)">
                                      <p:cBhvr>
                                        <p:cTn id="70" dur="500"/>
                                        <p:tgtEl>
                                          <p:spTgt spid="34850"/>
                                        </p:tgtEl>
                                      </p:cBhvr>
                                    </p:animEffect>
                                    <p:set>
                                      <p:cBhvr>
                                        <p:cTn id="71" dur="1" fill="hold">
                                          <p:stCondLst>
                                            <p:cond delay="499"/>
                                          </p:stCondLst>
                                        </p:cTn>
                                        <p:tgtEl>
                                          <p:spTgt spid="34850"/>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4" name="hammer.wav"/>
                                        </p:tgtEl>
                                      </p:cMediaNode>
                                    </p:audio>
                                  </p:subTnLst>
                                </p:cTn>
                              </p:par>
                              <p:par>
                                <p:cTn id="72" presetID="4" presetClass="exit" presetSubtype="16" fill="hold" grpId="0" nodeType="withEffect">
                                  <p:stCondLst>
                                    <p:cond delay="0"/>
                                  </p:stCondLst>
                                  <p:childTnLst>
                                    <p:animEffect transition="out" filter="box(in)">
                                      <p:cBhvr>
                                        <p:cTn id="73" dur="500"/>
                                        <p:tgtEl>
                                          <p:spTgt spid="34835"/>
                                        </p:tgtEl>
                                      </p:cBhvr>
                                    </p:animEffect>
                                    <p:set>
                                      <p:cBhvr>
                                        <p:cTn id="74" dur="1" fill="hold">
                                          <p:stCondLst>
                                            <p:cond delay="499"/>
                                          </p:stCondLst>
                                        </p:cTn>
                                        <p:tgtEl>
                                          <p:spTgt spid="34835"/>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6" name="push.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2000"/>
                                        <p:tgtEl>
                                          <p:spTgt spid="2"/>
                                        </p:tgtEl>
                                      </p:cBhvr>
                                    </p:animEffect>
                                  </p:childTnLst>
                                  <p:subTnLst>
                                    <p:audio>
                                      <p:cMediaNode>
                                        <p:cTn display="0" masterRel="sameClick">
                                          <p:stCondLst>
                                            <p:cond evt="begin" delay="0">
                                              <p:tn val="7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4" grpId="0"/>
      <p:bldP spid="34826" grpId="0"/>
      <p:bldP spid="34835" grpId="0" animBg="1"/>
      <p:bldP spid="34836" grpId="0" animBg="1"/>
      <p:bldP spid="34837" grpId="0" animBg="1"/>
      <p:bldP spid="34838" grpId="0" animBg="1"/>
      <p:bldP spid="34839" grpId="0" animBg="1"/>
      <p:bldP spid="34840" grpId="0" animBg="1"/>
      <p:bldP spid="34841" grpId="0" animBg="1"/>
      <p:bldP spid="34842" grpId="0" animBg="1"/>
      <p:bldP spid="34843" grpId="0" animBg="1"/>
      <p:bldP spid="34844" grpId="0" animBg="1"/>
      <p:bldP spid="34845" grpId="0" animBg="1"/>
      <p:bldP spid="34846" grpId="0" animBg="1"/>
      <p:bldP spid="34847" grpId="0" animBg="1"/>
      <p:bldP spid="34848" grpId="0" animBg="1"/>
      <p:bldP spid="34849" grpId="0" animBg="1"/>
      <p:bldP spid="34850" grpId="0" animBg="1"/>
      <p:bldP spid="3485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0" name="Picture 3" descr="POINSET2"/>
          <p:cNvPicPr>
            <a:picLocks noChangeAspect="1" noChangeArrowheads="1"/>
          </p:cNvPicPr>
          <p:nvPr/>
        </p:nvPicPr>
        <p:blipFill>
          <a:blip r:embed="rId8"/>
          <a:srcRect/>
          <a:stretch>
            <a:fillRect/>
          </a:stretch>
        </p:blipFill>
        <p:spPr bwMode="auto">
          <a:xfrm>
            <a:off x="-52388" y="23813"/>
            <a:ext cx="814388" cy="811212"/>
          </a:xfrm>
          <a:prstGeom prst="rect">
            <a:avLst/>
          </a:prstGeom>
          <a:noFill/>
          <a:ln w="9525">
            <a:noFill/>
            <a:miter lim="800000"/>
            <a:headEnd/>
            <a:tailEnd/>
          </a:ln>
        </p:spPr>
      </p:pic>
      <p:pic>
        <p:nvPicPr>
          <p:cNvPr id="9221" name="Picture 4" descr="POINSET2"/>
          <p:cNvPicPr>
            <a:picLocks noChangeAspect="1" noChangeArrowheads="1"/>
          </p:cNvPicPr>
          <p:nvPr/>
        </p:nvPicPr>
        <p:blipFill>
          <a:blip r:embed="rId8"/>
          <a:srcRect/>
          <a:stretch>
            <a:fillRect/>
          </a:stretch>
        </p:blipFill>
        <p:spPr bwMode="auto">
          <a:xfrm rot="10800000">
            <a:off x="8305800" y="6022975"/>
            <a:ext cx="838200" cy="835025"/>
          </a:xfrm>
          <a:prstGeom prst="rect">
            <a:avLst/>
          </a:prstGeom>
          <a:noFill/>
          <a:ln w="9525">
            <a:noFill/>
            <a:miter lim="800000"/>
            <a:headEnd/>
            <a:tailEnd/>
          </a:ln>
        </p:spPr>
      </p:pic>
      <p:sp>
        <p:nvSpPr>
          <p:cNvPr id="9222" name="AutoShape 4"/>
          <p:cNvSpPr>
            <a:spLocks noChangeArrowheads="1"/>
          </p:cNvSpPr>
          <p:nvPr/>
        </p:nvSpPr>
        <p:spPr bwMode="auto">
          <a:xfrm>
            <a:off x="2667000" y="0"/>
            <a:ext cx="3733800" cy="749300"/>
          </a:xfrm>
          <a:prstGeom prst="horizontalScroll">
            <a:avLst>
              <a:gd name="adj" fmla="val 12500"/>
            </a:avLst>
          </a:prstGeom>
          <a:solidFill>
            <a:srgbClr val="CCFFCC"/>
          </a:solidFill>
          <a:ln w="57150">
            <a:solidFill>
              <a:srgbClr val="660033"/>
            </a:solidFill>
            <a:round/>
            <a:headEnd/>
            <a:tailEnd/>
          </a:ln>
        </p:spPr>
        <p:txBody>
          <a:bodyPr wrap="none" lIns="85725" tIns="42863" rIns="85725" bIns="42863" anchor="ctr"/>
          <a:lstStyle/>
          <a:p>
            <a:pPr defTabSz="857250" eaLnBrk="1" hangingPunct="1"/>
            <a:endParaRPr lang="vi-VN" sz="1900" b="0">
              <a:latin typeface=".VnTifani HeavyH" pitchFamily="34" charset="0"/>
            </a:endParaRPr>
          </a:p>
        </p:txBody>
      </p:sp>
      <p:sp>
        <p:nvSpPr>
          <p:cNvPr id="35846" name="AutoShape 6"/>
          <p:cNvSpPr>
            <a:spLocks noChangeArrowheads="1"/>
          </p:cNvSpPr>
          <p:nvPr/>
        </p:nvSpPr>
        <p:spPr bwMode="auto">
          <a:xfrm>
            <a:off x="0" y="609600"/>
            <a:ext cx="8893175" cy="4953000"/>
          </a:xfrm>
          <a:prstGeom prst="verticalScroll">
            <a:avLst>
              <a:gd name="adj" fmla="val 12500"/>
            </a:avLst>
          </a:prstGeom>
          <a:gradFill rotWithShape="1">
            <a:gsLst>
              <a:gs pos="0">
                <a:srgbClr val="9999FF"/>
              </a:gs>
              <a:gs pos="100000">
                <a:srgbClr val="00FFFF"/>
              </a:gs>
            </a:gsLst>
            <a:lin ang="5400000" scaled="1"/>
          </a:gradFill>
          <a:ln w="63500">
            <a:solidFill>
              <a:srgbClr val="800000"/>
            </a:solidFill>
            <a:round/>
            <a:headEnd/>
            <a:tailEnd/>
          </a:ln>
        </p:spPr>
        <p:txBody>
          <a:bodyPr wrap="none" anchor="ctr"/>
          <a:lstStyle/>
          <a:p>
            <a:endParaRPr lang="en-US"/>
          </a:p>
        </p:txBody>
      </p:sp>
      <p:sp>
        <p:nvSpPr>
          <p:cNvPr id="35848" name="Text Box 8"/>
          <p:cNvSpPr txBox="1">
            <a:spLocks noChangeArrowheads="1"/>
          </p:cNvSpPr>
          <p:nvPr/>
        </p:nvSpPr>
        <p:spPr bwMode="auto">
          <a:xfrm>
            <a:off x="838200" y="1279525"/>
            <a:ext cx="7315200" cy="10064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Cho biết hai đại lượng x và y tỉ lệ thuận với nhau và </a:t>
            </a:r>
          </a:p>
        </p:txBody>
      </p:sp>
      <p:sp>
        <p:nvSpPr>
          <p:cNvPr id="9225" name="WordArt 5"/>
          <p:cNvSpPr>
            <a:spLocks noChangeArrowheads="1" noChangeShapeType="1" noTextEdit="1"/>
          </p:cNvSpPr>
          <p:nvPr/>
        </p:nvSpPr>
        <p:spPr bwMode="auto">
          <a:xfrm>
            <a:off x="2971800" y="152400"/>
            <a:ext cx="3276600" cy="438150"/>
          </a:xfrm>
          <a:prstGeom prst="rect">
            <a:avLst/>
          </a:prstGeom>
        </p:spPr>
        <p:txBody>
          <a:bodyPr wrap="none" fromWordArt="1">
            <a:prstTxWarp prst="textPlain">
              <a:avLst>
                <a:gd name="adj" fmla="val 50000"/>
              </a:avLst>
            </a:prstTxWarp>
          </a:bodyPr>
          <a:lstStyle/>
          <a:p>
            <a:r>
              <a:rPr lang="en-US" sz="1600" kern="10">
                <a:ln w="12700">
                  <a:solidFill>
                    <a:srgbClr val="660033"/>
                  </a:solidFill>
                  <a:round/>
                  <a:headEnd/>
                  <a:tailEnd/>
                </a:ln>
                <a:latin typeface="Times New Roman"/>
                <a:cs typeface="Times New Roman"/>
              </a:rPr>
              <a:t>HỘP QUÀ MÀU TÍM</a:t>
            </a:r>
          </a:p>
        </p:txBody>
      </p:sp>
      <p:sp>
        <p:nvSpPr>
          <p:cNvPr id="35850" name="Text Box 10"/>
          <p:cNvSpPr txBox="1">
            <a:spLocks noChangeArrowheads="1"/>
          </p:cNvSpPr>
          <p:nvPr/>
        </p:nvSpPr>
        <p:spPr bwMode="auto">
          <a:xfrm>
            <a:off x="2209800" y="2181225"/>
            <a:ext cx="4038600" cy="5492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    y =       x</a:t>
            </a:r>
            <a:endParaRPr lang="en-US" sz="3000">
              <a:solidFill>
                <a:srgbClr val="800000"/>
              </a:solidFill>
            </a:endParaRPr>
          </a:p>
        </p:txBody>
      </p:sp>
      <p:graphicFrame>
        <p:nvGraphicFramePr>
          <p:cNvPr id="35851" name="Object 11"/>
          <p:cNvGraphicFramePr>
            <a:graphicFrameLocks noChangeAspect="1"/>
          </p:cNvGraphicFramePr>
          <p:nvPr/>
        </p:nvGraphicFramePr>
        <p:xfrm>
          <a:off x="3281363" y="1752600"/>
          <a:ext cx="444500" cy="1447800"/>
        </p:xfrm>
        <a:graphic>
          <a:graphicData uri="http://schemas.openxmlformats.org/presentationml/2006/ole">
            <mc:AlternateContent xmlns:mc="http://schemas.openxmlformats.org/markup-compatibility/2006">
              <mc:Choice xmlns:v="urn:schemas-microsoft-com:vml" Requires="v">
                <p:oleObj spid="_x0000_s52238" name="Equation" r:id="rId9" imgW="228600" imgH="393480" progId="Equation.DSMT4">
                  <p:embed/>
                </p:oleObj>
              </mc:Choice>
              <mc:Fallback>
                <p:oleObj name="Equation" r:id="rId9" imgW="2286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1363" y="1752600"/>
                        <a:ext cx="4445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12"/>
          <p:cNvSpPr>
            <a:spLocks noChangeArrowheads="1"/>
          </p:cNvSpPr>
          <p:nvPr/>
        </p:nvSpPr>
        <p:spPr bwMode="auto">
          <a:xfrm>
            <a:off x="2209800" y="4419600"/>
            <a:ext cx="1371600" cy="685800"/>
          </a:xfrm>
          <a:prstGeom prst="rect">
            <a:avLst/>
          </a:prstGeom>
          <a:gradFill rotWithShape="1">
            <a:gsLst>
              <a:gs pos="0">
                <a:srgbClr val="6666FF"/>
              </a:gs>
              <a:gs pos="100000">
                <a:srgbClr val="00FFFF"/>
              </a:gs>
            </a:gsLst>
            <a:lin ang="5400000" scaled="1"/>
          </a:gradFill>
          <a:ln w="63500" algn="ctr">
            <a:solidFill>
              <a:srgbClr val="800000"/>
            </a:solidFill>
            <a:miter lim="800000"/>
            <a:headEnd/>
            <a:tailEnd/>
          </a:ln>
        </p:spPr>
        <p:txBody>
          <a:bodyPr wrap="none" anchor="ctr"/>
          <a:lstStyle/>
          <a:p>
            <a:r>
              <a:rPr lang="en-US">
                <a:latin typeface=".VnTifani Heavy" pitchFamily="34" charset="0"/>
              </a:rPr>
              <a:t>§óng</a:t>
            </a:r>
          </a:p>
        </p:txBody>
      </p:sp>
      <p:sp>
        <p:nvSpPr>
          <p:cNvPr id="9228" name="Rectangle 13">
            <a:hlinkClick r:id="rId11" action="ppaction://hlinksldjump"/>
          </p:cNvPr>
          <p:cNvSpPr>
            <a:spLocks noChangeArrowheads="1"/>
          </p:cNvSpPr>
          <p:nvPr/>
        </p:nvSpPr>
        <p:spPr bwMode="auto">
          <a:xfrm>
            <a:off x="5029200" y="4419600"/>
            <a:ext cx="1371600" cy="685800"/>
          </a:xfrm>
          <a:prstGeom prst="rect">
            <a:avLst/>
          </a:prstGeom>
          <a:gradFill rotWithShape="1">
            <a:gsLst>
              <a:gs pos="0">
                <a:srgbClr val="6666FF"/>
              </a:gs>
              <a:gs pos="100000">
                <a:srgbClr val="00FFFF"/>
              </a:gs>
            </a:gsLst>
            <a:lin ang="5400000" scaled="1"/>
          </a:gradFill>
          <a:ln w="63500" algn="ctr">
            <a:solidFill>
              <a:srgbClr val="800000"/>
            </a:solidFill>
            <a:miter lim="800000"/>
            <a:headEnd/>
            <a:tailEnd/>
          </a:ln>
        </p:spPr>
        <p:txBody>
          <a:bodyPr wrap="none" anchor="ctr"/>
          <a:lstStyle/>
          <a:p>
            <a:r>
              <a:rPr lang="en-US">
                <a:solidFill>
                  <a:srgbClr val="FF0000"/>
                </a:solidFill>
                <a:latin typeface=".VnTifani Heavy" pitchFamily="34" charset="0"/>
              </a:rPr>
              <a:t>Sai</a:t>
            </a:r>
          </a:p>
        </p:txBody>
      </p:sp>
      <p:sp>
        <p:nvSpPr>
          <p:cNvPr id="35854" name="Oval 14"/>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0</a:t>
            </a:r>
          </a:p>
        </p:txBody>
      </p:sp>
      <p:sp>
        <p:nvSpPr>
          <p:cNvPr id="35855" name="Oval 15"/>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a:t>
            </a:r>
          </a:p>
        </p:txBody>
      </p:sp>
      <p:sp>
        <p:nvSpPr>
          <p:cNvPr id="35856" name="Oval 16"/>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2</a:t>
            </a:r>
          </a:p>
        </p:txBody>
      </p:sp>
      <p:sp>
        <p:nvSpPr>
          <p:cNvPr id="35857" name="Oval 17"/>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3</a:t>
            </a:r>
          </a:p>
        </p:txBody>
      </p:sp>
      <p:sp>
        <p:nvSpPr>
          <p:cNvPr id="35858" name="Oval 18"/>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4</a:t>
            </a:r>
          </a:p>
        </p:txBody>
      </p:sp>
      <p:sp>
        <p:nvSpPr>
          <p:cNvPr id="35859" name="Oval 19"/>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5</a:t>
            </a:r>
          </a:p>
        </p:txBody>
      </p:sp>
      <p:sp>
        <p:nvSpPr>
          <p:cNvPr id="35860" name="Oval 20"/>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6</a:t>
            </a:r>
          </a:p>
        </p:txBody>
      </p:sp>
      <p:sp>
        <p:nvSpPr>
          <p:cNvPr id="35861" name="Oval 21"/>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7</a:t>
            </a:r>
          </a:p>
        </p:txBody>
      </p:sp>
      <p:sp>
        <p:nvSpPr>
          <p:cNvPr id="35862" name="Oval 22"/>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8</a:t>
            </a:r>
          </a:p>
        </p:txBody>
      </p:sp>
      <p:sp>
        <p:nvSpPr>
          <p:cNvPr id="35863" name="Oval 23"/>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9</a:t>
            </a:r>
          </a:p>
        </p:txBody>
      </p:sp>
      <p:sp>
        <p:nvSpPr>
          <p:cNvPr id="35864" name="Oval 24"/>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10</a:t>
            </a:r>
          </a:p>
        </p:txBody>
      </p:sp>
      <p:sp>
        <p:nvSpPr>
          <p:cNvPr id="35865" name="Oval 25"/>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11</a:t>
            </a:r>
          </a:p>
        </p:txBody>
      </p:sp>
      <p:sp>
        <p:nvSpPr>
          <p:cNvPr id="35866" name="Oval 26"/>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12</a:t>
            </a:r>
          </a:p>
        </p:txBody>
      </p:sp>
      <p:sp>
        <p:nvSpPr>
          <p:cNvPr id="35867" name="Oval 27"/>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13</a:t>
            </a:r>
          </a:p>
        </p:txBody>
      </p:sp>
      <p:sp>
        <p:nvSpPr>
          <p:cNvPr id="35868" name="Oval 28"/>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14</a:t>
            </a:r>
          </a:p>
        </p:txBody>
      </p:sp>
      <p:sp>
        <p:nvSpPr>
          <p:cNvPr id="35869" name="Oval 29"/>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15</a:t>
            </a:r>
          </a:p>
        </p:txBody>
      </p:sp>
      <p:sp>
        <p:nvSpPr>
          <p:cNvPr id="35870" name="Oval 30"/>
          <p:cNvSpPr>
            <a:spLocks noChangeArrowheads="1"/>
          </p:cNvSpPr>
          <p:nvPr/>
        </p:nvSpPr>
        <p:spPr bwMode="auto">
          <a:xfrm>
            <a:off x="6400800" y="2024063"/>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endParaRPr lang="en-US" sz="9600" b="0">
              <a:solidFill>
                <a:srgbClr val="FF3300"/>
              </a:solidFill>
              <a:latin typeface=".VnBodoniH" pitchFamily="34" charset="0"/>
            </a:endParaRPr>
          </a:p>
        </p:txBody>
      </p:sp>
      <p:sp>
        <p:nvSpPr>
          <p:cNvPr id="35871" name="Text Box 31"/>
          <p:cNvSpPr txBox="1">
            <a:spLocks noChangeArrowheads="1"/>
          </p:cNvSpPr>
          <p:nvPr/>
        </p:nvSpPr>
        <p:spPr bwMode="auto">
          <a:xfrm>
            <a:off x="838200" y="3336925"/>
            <a:ext cx="4800600" cy="5492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Nếu x = 10 thì y = 20</a:t>
            </a:r>
          </a:p>
        </p:txBody>
      </p:sp>
      <p:sp>
        <p:nvSpPr>
          <p:cNvPr id="35" name="AutoShape 63">
            <a:hlinkClick r:id="rId12" action="ppaction://hlinksldjump"/>
          </p:cNvPr>
          <p:cNvSpPr>
            <a:spLocks noChangeArrowheads="1"/>
          </p:cNvSpPr>
          <p:nvPr/>
        </p:nvSpPr>
        <p:spPr bwMode="auto">
          <a:xfrm>
            <a:off x="5943600" y="5715000"/>
            <a:ext cx="2971800" cy="914400"/>
          </a:xfrm>
          <a:prstGeom prst="star5">
            <a:avLst/>
          </a:prstGeom>
          <a:gradFill rotWithShape="1">
            <a:gsLst>
              <a:gs pos="0">
                <a:srgbClr val="6666FF"/>
              </a:gs>
              <a:gs pos="100000">
                <a:srgbClr val="00FFFF"/>
              </a:gs>
            </a:gsLst>
            <a:lin ang="5400000" scaled="1"/>
          </a:gradFill>
          <a:ln w="63500" algn="ctr">
            <a:solidFill>
              <a:srgbClr val="800000"/>
            </a:solidFill>
            <a:miter lim="800000"/>
            <a:headEnd/>
            <a:tailEnd/>
          </a:ln>
          <a:effectLst/>
        </p:spPr>
        <p:txBody>
          <a:bodyPr wrap="none" anchor="ctr"/>
          <a:lstStyle/>
          <a:p>
            <a:pPr>
              <a:defRPr/>
            </a:pPr>
            <a:r>
              <a:rPr lang="en-US" dirty="0" err="1">
                <a:latin typeface="Times New Roman" pitchFamily="18" charset="0"/>
              </a:rPr>
              <a:t>Chọn</a:t>
            </a:r>
            <a:r>
              <a:rPr lang="en-US" dirty="0">
                <a:latin typeface="Times New Roman" pitchFamily="18" charset="0"/>
              </a:rPr>
              <a:t> </a:t>
            </a:r>
            <a:r>
              <a:rPr lang="en-US" dirty="0" err="1">
                <a:latin typeface="Times New Roman" pitchFamily="18" charset="0"/>
              </a:rPr>
              <a:t>hộp</a:t>
            </a:r>
            <a:endParaRPr lang="en-US" dirty="0">
              <a:latin typeface="Times New Roman" pitchFamily="18" charset="0"/>
            </a:endParaRPr>
          </a:p>
        </p:txBody>
      </p:sp>
      <p:grpSp>
        <p:nvGrpSpPr>
          <p:cNvPr id="31" name="Group 27"/>
          <p:cNvGrpSpPr>
            <a:grpSpLocks/>
          </p:cNvGrpSpPr>
          <p:nvPr/>
        </p:nvGrpSpPr>
        <p:grpSpPr bwMode="auto">
          <a:xfrm>
            <a:off x="457200" y="3810000"/>
            <a:ext cx="4953000" cy="609600"/>
            <a:chOff x="2448" y="2208"/>
            <a:chExt cx="3120" cy="384"/>
          </a:xfrm>
        </p:grpSpPr>
        <p:sp>
          <p:nvSpPr>
            <p:cNvPr id="32" name="Text Box 28"/>
            <p:cNvSpPr txBox="1">
              <a:spLocks noChangeArrowheads="1"/>
            </p:cNvSpPr>
            <p:nvPr/>
          </p:nvSpPr>
          <p:spPr bwMode="auto">
            <a:xfrm>
              <a:off x="2448" y="2208"/>
              <a:ext cx="3120" cy="365"/>
            </a:xfrm>
            <a:prstGeom prst="rect">
              <a:avLst/>
            </a:prstGeom>
            <a:noFill/>
            <a:ln w="28575" cap="sq" algn="ctr">
              <a:noFill/>
              <a:miter lim="800000"/>
              <a:headEnd type="none" w="sm" len="sm"/>
              <a:tailEnd type="none" w="sm" len="sm"/>
            </a:ln>
          </p:spPr>
          <p:txBody>
            <a:bodyPr>
              <a:spAutoFit/>
            </a:bodyPr>
            <a:lstStyle/>
            <a:p>
              <a:pPr algn="ctr">
                <a:spcBef>
                  <a:spcPct val="50000"/>
                </a:spcBef>
              </a:pPr>
              <a:r>
                <a:rPr lang="en-US" sz="3200" dirty="0">
                  <a:latin typeface=".VnTime" pitchFamily="34" charset="0"/>
                </a:rPr>
                <a:t>B¹n </a:t>
              </a:r>
              <a:r>
                <a:rPr lang="en-US" sz="3200" dirty="0" err="1">
                  <a:latin typeface=".VnTime" pitchFamily="34" charset="0"/>
                </a:rPr>
                <a:t>tr</a:t>
              </a:r>
              <a:r>
                <a:rPr lang="en-US" sz="3200" dirty="0">
                  <a:latin typeface=".VnTime" pitchFamily="34" charset="0"/>
                </a:rPr>
                <a:t>¶ </a:t>
              </a:r>
              <a:r>
                <a:rPr lang="en-US" sz="3200" dirty="0" err="1">
                  <a:latin typeface=".VnTime" pitchFamily="34" charset="0"/>
                </a:rPr>
                <a:t>lêi</a:t>
              </a:r>
              <a:r>
                <a:rPr lang="en-US" sz="3200" dirty="0">
                  <a:latin typeface=".VnTime" pitchFamily="34" charset="0"/>
                </a:rPr>
                <a:t> </a:t>
              </a:r>
              <a:r>
                <a:rPr lang="en-US" sz="3200" dirty="0" err="1">
                  <a:latin typeface=".VnTime" pitchFamily="34" charset="0"/>
                </a:rPr>
                <a:t>sai</a:t>
              </a:r>
              <a:r>
                <a:rPr lang="en-US" sz="3200" dirty="0">
                  <a:latin typeface=".VnTime" pitchFamily="34" charset="0"/>
                </a:rPr>
                <a:t> </a:t>
              </a:r>
              <a:r>
                <a:rPr lang="en-US" sz="3200" dirty="0" err="1">
                  <a:latin typeface=".VnTime" pitchFamily="34" charset="0"/>
                </a:rPr>
                <a:t>råi</a:t>
              </a:r>
              <a:r>
                <a:rPr lang="en-US" sz="3200" dirty="0">
                  <a:latin typeface=".VnTime" pitchFamily="34" charset="0"/>
                </a:rPr>
                <a:t> </a:t>
              </a:r>
            </a:p>
          </p:txBody>
        </p:sp>
        <p:sp>
          <p:nvSpPr>
            <p:cNvPr id="33" name="AutoShape 29"/>
            <p:cNvSpPr>
              <a:spLocks noChangeArrowheads="1"/>
            </p:cNvSpPr>
            <p:nvPr/>
          </p:nvSpPr>
          <p:spPr bwMode="auto">
            <a:xfrm>
              <a:off x="2688" y="2256"/>
              <a:ext cx="384" cy="336"/>
            </a:xfrm>
            <a:prstGeom prst="smileyFace">
              <a:avLst>
                <a:gd name="adj" fmla="val 4653"/>
              </a:avLst>
            </a:prstGeom>
            <a:solidFill>
              <a:schemeClr val="bg1"/>
            </a:solidFill>
            <a:ln w="28575" cap="sq">
              <a:solidFill>
                <a:srgbClr val="FF0000"/>
              </a:solidFill>
              <a:round/>
              <a:headEnd type="none" w="sm" len="sm"/>
              <a:tailEnd type="none" w="sm" len="sm"/>
            </a:ln>
          </p:spPr>
          <p:txBody>
            <a:bodyPr wrap="none" anchor="ctr"/>
            <a:lstStyle/>
            <a:p>
              <a:endParaRPr lang="en-US" dirty="0">
                <a:solidFill>
                  <a:srgbClr val="FF0000"/>
                </a:solidFill>
              </a:endParaRPr>
            </a:p>
          </p:txBody>
        </p:sp>
      </p:grpSp>
    </p:spTree>
    <p:extLst>
      <p:ext uri="{BB962C8B-B14F-4D97-AF65-F5344CB8AC3E}">
        <p14:creationId xmlns:p14="http://schemas.microsoft.com/office/powerpoint/2010/main" val="1906632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diamond(in)">
                                      <p:cBhvr>
                                        <p:cTn id="7" dur="500"/>
                                        <p:tgtEl>
                                          <p:spTgt spid="3584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5848"/>
                                        </p:tgtEl>
                                        <p:attrNameLst>
                                          <p:attrName>style.visibility</p:attrName>
                                        </p:attrNameLst>
                                      </p:cBhvr>
                                      <p:to>
                                        <p:strVal val="visible"/>
                                      </p:to>
                                    </p:set>
                                    <p:anim calcmode="lin" valueType="num">
                                      <p:cBhvr>
                                        <p:cTn id="10" dur="500" fill="hold"/>
                                        <p:tgtEl>
                                          <p:spTgt spid="35848"/>
                                        </p:tgtEl>
                                        <p:attrNameLst>
                                          <p:attrName>ppt_w</p:attrName>
                                        </p:attrNameLst>
                                      </p:cBhvr>
                                      <p:tavLst>
                                        <p:tav tm="0">
                                          <p:val>
                                            <p:fltVal val="0"/>
                                          </p:val>
                                        </p:tav>
                                        <p:tav tm="100000">
                                          <p:val>
                                            <p:strVal val="#ppt_w"/>
                                          </p:val>
                                        </p:tav>
                                      </p:tavLst>
                                    </p:anim>
                                    <p:anim calcmode="lin" valueType="num">
                                      <p:cBhvr>
                                        <p:cTn id="11" dur="500" fill="hold"/>
                                        <p:tgtEl>
                                          <p:spTgt spid="35848"/>
                                        </p:tgtEl>
                                        <p:attrNameLst>
                                          <p:attrName>ppt_h</p:attrName>
                                        </p:attrNameLst>
                                      </p:cBhvr>
                                      <p:tavLst>
                                        <p:tav tm="0">
                                          <p:val>
                                            <p:fltVal val="0"/>
                                          </p:val>
                                        </p:tav>
                                        <p:tav tm="100000">
                                          <p:val>
                                            <p:strVal val="#ppt_h"/>
                                          </p:val>
                                        </p:tav>
                                      </p:tavLst>
                                    </p:anim>
                                    <p:animEffect transition="in" filter="fade">
                                      <p:cBhvr>
                                        <p:cTn id="12" dur="500"/>
                                        <p:tgtEl>
                                          <p:spTgt spid="35848"/>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5850"/>
                                        </p:tgtEl>
                                        <p:attrNameLst>
                                          <p:attrName>style.visibility</p:attrName>
                                        </p:attrNameLst>
                                      </p:cBhvr>
                                      <p:to>
                                        <p:strVal val="visible"/>
                                      </p:to>
                                    </p:set>
                                    <p:anim calcmode="lin" valueType="num">
                                      <p:cBhvr>
                                        <p:cTn id="15" dur="500" fill="hold"/>
                                        <p:tgtEl>
                                          <p:spTgt spid="35850"/>
                                        </p:tgtEl>
                                        <p:attrNameLst>
                                          <p:attrName>ppt_w</p:attrName>
                                        </p:attrNameLst>
                                      </p:cBhvr>
                                      <p:tavLst>
                                        <p:tav tm="0">
                                          <p:val>
                                            <p:fltVal val="0"/>
                                          </p:val>
                                        </p:tav>
                                        <p:tav tm="100000">
                                          <p:val>
                                            <p:strVal val="#ppt_w"/>
                                          </p:val>
                                        </p:tav>
                                      </p:tavLst>
                                    </p:anim>
                                    <p:anim calcmode="lin" valueType="num">
                                      <p:cBhvr>
                                        <p:cTn id="16" dur="500" fill="hold"/>
                                        <p:tgtEl>
                                          <p:spTgt spid="35850"/>
                                        </p:tgtEl>
                                        <p:attrNameLst>
                                          <p:attrName>ppt_h</p:attrName>
                                        </p:attrNameLst>
                                      </p:cBhvr>
                                      <p:tavLst>
                                        <p:tav tm="0">
                                          <p:val>
                                            <p:fltVal val="0"/>
                                          </p:val>
                                        </p:tav>
                                        <p:tav tm="100000">
                                          <p:val>
                                            <p:strVal val="#ppt_h"/>
                                          </p:val>
                                        </p:tav>
                                      </p:tavLst>
                                    </p:anim>
                                    <p:animEffect transition="in" filter="fade">
                                      <p:cBhvr>
                                        <p:cTn id="17" dur="500"/>
                                        <p:tgtEl>
                                          <p:spTgt spid="35850"/>
                                        </p:tgtEl>
                                      </p:cBhvr>
                                    </p:animEffect>
                                  </p:childTnLst>
                                </p:cTn>
                              </p:par>
                            </p:childTnLst>
                          </p:cTn>
                        </p:par>
                        <p:par>
                          <p:cTn id="18" fill="hold">
                            <p:stCondLst>
                              <p:cond delay="500"/>
                            </p:stCondLst>
                            <p:childTnLst>
                              <p:par>
                                <p:cTn id="19" presetID="8" presetClass="entr" presetSubtype="16" fill="hold" nodeType="afterEffect">
                                  <p:stCondLst>
                                    <p:cond delay="0"/>
                                  </p:stCondLst>
                                  <p:childTnLst>
                                    <p:set>
                                      <p:cBhvr>
                                        <p:cTn id="20" dur="1" fill="hold">
                                          <p:stCondLst>
                                            <p:cond delay="0"/>
                                          </p:stCondLst>
                                        </p:cTn>
                                        <p:tgtEl>
                                          <p:spTgt spid="35851"/>
                                        </p:tgtEl>
                                        <p:attrNameLst>
                                          <p:attrName>style.visibility</p:attrName>
                                        </p:attrNameLst>
                                      </p:cBhvr>
                                      <p:to>
                                        <p:strVal val="visible"/>
                                      </p:to>
                                    </p:set>
                                    <p:animEffect transition="in" filter="diamond(in)">
                                      <p:cBhvr>
                                        <p:cTn id="21" dur="500"/>
                                        <p:tgtEl>
                                          <p:spTgt spid="35851"/>
                                        </p:tgtEl>
                                      </p:cBhvr>
                                    </p:animEffect>
                                  </p:childTnLst>
                                </p:cTn>
                              </p:par>
                            </p:childTnLst>
                          </p:cTn>
                        </p:par>
                        <p:par>
                          <p:cTn id="22" fill="hold">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35871"/>
                                        </p:tgtEl>
                                        <p:attrNameLst>
                                          <p:attrName>style.visibility</p:attrName>
                                        </p:attrNameLst>
                                      </p:cBhvr>
                                      <p:to>
                                        <p:strVal val="visible"/>
                                      </p:to>
                                    </p:set>
                                    <p:anim calcmode="lin" valueType="num">
                                      <p:cBhvr>
                                        <p:cTn id="25" dur="500" fill="hold"/>
                                        <p:tgtEl>
                                          <p:spTgt spid="35871"/>
                                        </p:tgtEl>
                                        <p:attrNameLst>
                                          <p:attrName>ppt_w</p:attrName>
                                        </p:attrNameLst>
                                      </p:cBhvr>
                                      <p:tavLst>
                                        <p:tav tm="0">
                                          <p:val>
                                            <p:fltVal val="0"/>
                                          </p:val>
                                        </p:tav>
                                        <p:tav tm="100000">
                                          <p:val>
                                            <p:strVal val="#ppt_w"/>
                                          </p:val>
                                        </p:tav>
                                      </p:tavLst>
                                    </p:anim>
                                    <p:anim calcmode="lin" valueType="num">
                                      <p:cBhvr>
                                        <p:cTn id="26" dur="500" fill="hold"/>
                                        <p:tgtEl>
                                          <p:spTgt spid="35871"/>
                                        </p:tgtEl>
                                        <p:attrNameLst>
                                          <p:attrName>ppt_h</p:attrName>
                                        </p:attrNameLst>
                                      </p:cBhvr>
                                      <p:tavLst>
                                        <p:tav tm="0">
                                          <p:val>
                                            <p:fltVal val="0"/>
                                          </p:val>
                                        </p:tav>
                                        <p:tav tm="100000">
                                          <p:val>
                                            <p:strVal val="#ppt_h"/>
                                          </p:val>
                                        </p:tav>
                                      </p:tavLst>
                                    </p:anim>
                                    <p:animEffect transition="in" filter="fade">
                                      <p:cBhvr>
                                        <p:cTn id="27" dur="500"/>
                                        <p:tgtEl>
                                          <p:spTgt spid="3587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35870"/>
                                        </p:tgtEl>
                                      </p:cBhvr>
                                    </p:animEffect>
                                    <p:set>
                                      <p:cBhvr>
                                        <p:cTn id="32" dur="1" fill="hold">
                                          <p:stCondLst>
                                            <p:cond delay="499"/>
                                          </p:stCondLst>
                                        </p:cTn>
                                        <p:tgtEl>
                                          <p:spTgt spid="3587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par>
                                <p:cTn id="33" presetID="4" presetClass="exit" presetSubtype="16" fill="hold" grpId="0" nodeType="withEffect">
                                  <p:stCondLst>
                                    <p:cond delay="15000"/>
                                  </p:stCondLst>
                                  <p:childTnLst>
                                    <p:animEffect transition="out" filter="box(in)">
                                      <p:cBhvr>
                                        <p:cTn id="34" dur="500"/>
                                        <p:tgtEl>
                                          <p:spTgt spid="35855"/>
                                        </p:tgtEl>
                                      </p:cBhvr>
                                    </p:animEffect>
                                    <p:set>
                                      <p:cBhvr>
                                        <p:cTn id="35" dur="1" fill="hold">
                                          <p:stCondLst>
                                            <p:cond delay="499"/>
                                          </p:stCondLst>
                                        </p:cTn>
                                        <p:tgtEl>
                                          <p:spTgt spid="3585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par>
                                <p:cTn id="36" presetID="4" presetClass="exit" presetSubtype="16" fill="hold" grpId="0" nodeType="withEffect">
                                  <p:stCondLst>
                                    <p:cond delay="14000"/>
                                  </p:stCondLst>
                                  <p:childTnLst>
                                    <p:animEffect transition="out" filter="box(in)">
                                      <p:cBhvr>
                                        <p:cTn id="37" dur="500"/>
                                        <p:tgtEl>
                                          <p:spTgt spid="35856"/>
                                        </p:tgtEl>
                                      </p:cBhvr>
                                    </p:animEffect>
                                    <p:set>
                                      <p:cBhvr>
                                        <p:cTn id="38" dur="1" fill="hold">
                                          <p:stCondLst>
                                            <p:cond delay="499"/>
                                          </p:stCondLst>
                                        </p:cTn>
                                        <p:tgtEl>
                                          <p:spTgt spid="3585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hammer.wav"/>
                                        </p:tgtEl>
                                      </p:cMediaNode>
                                    </p:audio>
                                  </p:subTnLst>
                                </p:cTn>
                              </p:par>
                              <p:par>
                                <p:cTn id="39" presetID="4" presetClass="exit" presetSubtype="16" fill="hold" grpId="0" nodeType="withEffect">
                                  <p:stCondLst>
                                    <p:cond delay="13000"/>
                                  </p:stCondLst>
                                  <p:childTnLst>
                                    <p:animEffect transition="out" filter="box(in)">
                                      <p:cBhvr>
                                        <p:cTn id="40" dur="500"/>
                                        <p:tgtEl>
                                          <p:spTgt spid="35857"/>
                                        </p:tgtEl>
                                      </p:cBhvr>
                                    </p:animEffect>
                                    <p:set>
                                      <p:cBhvr>
                                        <p:cTn id="41" dur="1" fill="hold">
                                          <p:stCondLst>
                                            <p:cond delay="499"/>
                                          </p:stCondLst>
                                        </p:cTn>
                                        <p:tgtEl>
                                          <p:spTgt spid="3585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4" presetClass="exit" presetSubtype="16" fill="hold" grpId="0" nodeType="withEffect">
                                  <p:stCondLst>
                                    <p:cond delay="12000"/>
                                  </p:stCondLst>
                                  <p:childTnLst>
                                    <p:animEffect transition="out" filter="box(in)">
                                      <p:cBhvr>
                                        <p:cTn id="43" dur="500"/>
                                        <p:tgtEl>
                                          <p:spTgt spid="35858"/>
                                        </p:tgtEl>
                                      </p:cBhvr>
                                    </p:animEffect>
                                    <p:set>
                                      <p:cBhvr>
                                        <p:cTn id="44" dur="1" fill="hold">
                                          <p:stCondLst>
                                            <p:cond delay="499"/>
                                          </p:stCondLst>
                                        </p:cTn>
                                        <p:tgtEl>
                                          <p:spTgt spid="3585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par>
                                <p:cTn id="45" presetID="4" presetClass="exit" presetSubtype="16" fill="hold" grpId="0" nodeType="withEffect">
                                  <p:stCondLst>
                                    <p:cond delay="11000"/>
                                  </p:stCondLst>
                                  <p:childTnLst>
                                    <p:animEffect transition="out" filter="box(in)">
                                      <p:cBhvr>
                                        <p:cTn id="46" dur="500"/>
                                        <p:tgtEl>
                                          <p:spTgt spid="35859"/>
                                        </p:tgtEl>
                                      </p:cBhvr>
                                    </p:animEffect>
                                    <p:set>
                                      <p:cBhvr>
                                        <p:cTn id="47" dur="1" fill="hold">
                                          <p:stCondLst>
                                            <p:cond delay="499"/>
                                          </p:stCondLst>
                                        </p:cTn>
                                        <p:tgtEl>
                                          <p:spTgt spid="3585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par>
                                <p:cTn id="48" presetID="4" presetClass="exit" presetSubtype="16" fill="hold" grpId="0" nodeType="withEffect">
                                  <p:stCondLst>
                                    <p:cond delay="10000"/>
                                  </p:stCondLst>
                                  <p:childTnLst>
                                    <p:animEffect transition="out" filter="box(in)">
                                      <p:cBhvr>
                                        <p:cTn id="49" dur="500"/>
                                        <p:tgtEl>
                                          <p:spTgt spid="35860"/>
                                        </p:tgtEl>
                                      </p:cBhvr>
                                    </p:animEffect>
                                    <p:set>
                                      <p:cBhvr>
                                        <p:cTn id="50" dur="1" fill="hold">
                                          <p:stCondLst>
                                            <p:cond delay="499"/>
                                          </p:stCondLst>
                                        </p:cTn>
                                        <p:tgtEl>
                                          <p:spTgt spid="3586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par>
                                <p:cTn id="51" presetID="4" presetClass="exit" presetSubtype="16" fill="hold" grpId="0" nodeType="withEffect">
                                  <p:stCondLst>
                                    <p:cond delay="9000"/>
                                  </p:stCondLst>
                                  <p:childTnLst>
                                    <p:animEffect transition="out" filter="box(in)">
                                      <p:cBhvr>
                                        <p:cTn id="52" dur="500"/>
                                        <p:tgtEl>
                                          <p:spTgt spid="35861"/>
                                        </p:tgtEl>
                                      </p:cBhvr>
                                    </p:animEffect>
                                    <p:set>
                                      <p:cBhvr>
                                        <p:cTn id="53" dur="1" fill="hold">
                                          <p:stCondLst>
                                            <p:cond delay="499"/>
                                          </p:stCondLst>
                                        </p:cTn>
                                        <p:tgtEl>
                                          <p:spTgt spid="3586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par>
                                <p:cTn id="54" presetID="4" presetClass="exit" presetSubtype="16" fill="hold" grpId="0" nodeType="withEffect">
                                  <p:stCondLst>
                                    <p:cond delay="8000"/>
                                  </p:stCondLst>
                                  <p:childTnLst>
                                    <p:animEffect transition="out" filter="box(in)">
                                      <p:cBhvr>
                                        <p:cTn id="55" dur="500"/>
                                        <p:tgtEl>
                                          <p:spTgt spid="35862"/>
                                        </p:tgtEl>
                                      </p:cBhvr>
                                    </p:animEffect>
                                    <p:set>
                                      <p:cBhvr>
                                        <p:cTn id="56" dur="1" fill="hold">
                                          <p:stCondLst>
                                            <p:cond delay="499"/>
                                          </p:stCondLst>
                                        </p:cTn>
                                        <p:tgtEl>
                                          <p:spTgt spid="3586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hammer.wav"/>
                                        </p:tgtEl>
                                      </p:cMediaNode>
                                    </p:audio>
                                  </p:subTnLst>
                                </p:cTn>
                              </p:par>
                              <p:par>
                                <p:cTn id="57" presetID="4" presetClass="exit" presetSubtype="16" fill="hold" grpId="0" nodeType="withEffect">
                                  <p:stCondLst>
                                    <p:cond delay="7000"/>
                                  </p:stCondLst>
                                  <p:childTnLst>
                                    <p:animEffect transition="out" filter="box(in)">
                                      <p:cBhvr>
                                        <p:cTn id="58" dur="500"/>
                                        <p:tgtEl>
                                          <p:spTgt spid="35863"/>
                                        </p:tgtEl>
                                      </p:cBhvr>
                                    </p:animEffect>
                                    <p:set>
                                      <p:cBhvr>
                                        <p:cTn id="59" dur="1" fill="hold">
                                          <p:stCondLst>
                                            <p:cond delay="499"/>
                                          </p:stCondLst>
                                        </p:cTn>
                                        <p:tgtEl>
                                          <p:spTgt spid="3586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4" name="hammer.wav"/>
                                        </p:tgtEl>
                                      </p:cMediaNode>
                                    </p:audio>
                                  </p:subTnLst>
                                </p:cTn>
                              </p:par>
                              <p:par>
                                <p:cTn id="60" presetID="4" presetClass="exit" presetSubtype="16" fill="hold" grpId="0" nodeType="withEffect">
                                  <p:stCondLst>
                                    <p:cond delay="6000"/>
                                  </p:stCondLst>
                                  <p:childTnLst>
                                    <p:animEffect transition="out" filter="box(in)">
                                      <p:cBhvr>
                                        <p:cTn id="61" dur="500"/>
                                        <p:tgtEl>
                                          <p:spTgt spid="35864"/>
                                        </p:tgtEl>
                                      </p:cBhvr>
                                    </p:animEffect>
                                    <p:set>
                                      <p:cBhvr>
                                        <p:cTn id="62" dur="1" fill="hold">
                                          <p:stCondLst>
                                            <p:cond delay="499"/>
                                          </p:stCondLst>
                                        </p:cTn>
                                        <p:tgtEl>
                                          <p:spTgt spid="35864"/>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hammer.wav"/>
                                        </p:tgtEl>
                                      </p:cMediaNode>
                                    </p:audio>
                                  </p:subTnLst>
                                </p:cTn>
                              </p:par>
                              <p:par>
                                <p:cTn id="63" presetID="4" presetClass="exit" presetSubtype="16" fill="hold" grpId="0" nodeType="withEffect">
                                  <p:stCondLst>
                                    <p:cond delay="5000"/>
                                  </p:stCondLst>
                                  <p:childTnLst>
                                    <p:animEffect transition="out" filter="box(in)">
                                      <p:cBhvr>
                                        <p:cTn id="64" dur="500"/>
                                        <p:tgtEl>
                                          <p:spTgt spid="35865"/>
                                        </p:tgtEl>
                                      </p:cBhvr>
                                    </p:animEffect>
                                    <p:set>
                                      <p:cBhvr>
                                        <p:cTn id="65" dur="1" fill="hold">
                                          <p:stCondLst>
                                            <p:cond delay="499"/>
                                          </p:stCondLst>
                                        </p:cTn>
                                        <p:tgtEl>
                                          <p:spTgt spid="35865"/>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4" name="hammer.wav"/>
                                        </p:tgtEl>
                                      </p:cMediaNode>
                                    </p:audio>
                                  </p:subTnLst>
                                </p:cTn>
                              </p:par>
                              <p:par>
                                <p:cTn id="66" presetID="4" presetClass="exit" presetSubtype="16" fill="hold" grpId="0" nodeType="withEffect">
                                  <p:stCondLst>
                                    <p:cond delay="4000"/>
                                  </p:stCondLst>
                                  <p:childTnLst>
                                    <p:animEffect transition="out" filter="box(in)">
                                      <p:cBhvr>
                                        <p:cTn id="67" dur="500"/>
                                        <p:tgtEl>
                                          <p:spTgt spid="35866"/>
                                        </p:tgtEl>
                                      </p:cBhvr>
                                    </p:animEffect>
                                    <p:set>
                                      <p:cBhvr>
                                        <p:cTn id="68" dur="1" fill="hold">
                                          <p:stCondLst>
                                            <p:cond delay="499"/>
                                          </p:stCondLst>
                                        </p:cTn>
                                        <p:tgtEl>
                                          <p:spTgt spid="35866"/>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4" name="hammer.wav"/>
                                        </p:tgtEl>
                                      </p:cMediaNode>
                                    </p:audio>
                                  </p:subTnLst>
                                </p:cTn>
                              </p:par>
                              <p:par>
                                <p:cTn id="69" presetID="4" presetClass="exit" presetSubtype="16" fill="hold" grpId="0" nodeType="withEffect">
                                  <p:stCondLst>
                                    <p:cond delay="3000"/>
                                  </p:stCondLst>
                                  <p:childTnLst>
                                    <p:animEffect transition="out" filter="box(in)">
                                      <p:cBhvr>
                                        <p:cTn id="70" dur="500"/>
                                        <p:tgtEl>
                                          <p:spTgt spid="35867"/>
                                        </p:tgtEl>
                                      </p:cBhvr>
                                    </p:animEffect>
                                    <p:set>
                                      <p:cBhvr>
                                        <p:cTn id="71" dur="1" fill="hold">
                                          <p:stCondLst>
                                            <p:cond delay="499"/>
                                          </p:stCondLst>
                                        </p:cTn>
                                        <p:tgtEl>
                                          <p:spTgt spid="35867"/>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4" name="hammer.wav"/>
                                        </p:tgtEl>
                                      </p:cMediaNode>
                                    </p:audio>
                                  </p:subTnLst>
                                </p:cTn>
                              </p:par>
                              <p:par>
                                <p:cTn id="72" presetID="4" presetClass="exit" presetSubtype="16" fill="hold" grpId="0" nodeType="withEffect">
                                  <p:stCondLst>
                                    <p:cond delay="2000"/>
                                  </p:stCondLst>
                                  <p:childTnLst>
                                    <p:animEffect transition="out" filter="box(in)">
                                      <p:cBhvr>
                                        <p:cTn id="73" dur="500"/>
                                        <p:tgtEl>
                                          <p:spTgt spid="35868"/>
                                        </p:tgtEl>
                                      </p:cBhvr>
                                    </p:animEffect>
                                    <p:set>
                                      <p:cBhvr>
                                        <p:cTn id="74" dur="1" fill="hold">
                                          <p:stCondLst>
                                            <p:cond delay="499"/>
                                          </p:stCondLst>
                                        </p:cTn>
                                        <p:tgtEl>
                                          <p:spTgt spid="35868"/>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4" name="hammer.wav"/>
                                        </p:tgtEl>
                                      </p:cMediaNode>
                                    </p:audio>
                                  </p:subTnLst>
                                </p:cTn>
                              </p:par>
                              <p:par>
                                <p:cTn id="75" presetID="4" presetClass="exit" presetSubtype="16" fill="hold" grpId="0" nodeType="withEffect">
                                  <p:stCondLst>
                                    <p:cond delay="1000"/>
                                  </p:stCondLst>
                                  <p:childTnLst>
                                    <p:animEffect transition="out" filter="box(in)">
                                      <p:cBhvr>
                                        <p:cTn id="76" dur="500"/>
                                        <p:tgtEl>
                                          <p:spTgt spid="35869"/>
                                        </p:tgtEl>
                                      </p:cBhvr>
                                    </p:animEffect>
                                    <p:set>
                                      <p:cBhvr>
                                        <p:cTn id="77" dur="1" fill="hold">
                                          <p:stCondLst>
                                            <p:cond delay="499"/>
                                          </p:stCondLst>
                                        </p:cTn>
                                        <p:tgtEl>
                                          <p:spTgt spid="35869"/>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4" name="hammer.wav"/>
                                        </p:tgtEl>
                                      </p:cMediaNode>
                                    </p:audio>
                                  </p:subTnLst>
                                </p:cTn>
                              </p:par>
                              <p:par>
                                <p:cTn id="78" presetID="4" presetClass="exit" presetSubtype="16" fill="hold" grpId="0" nodeType="withEffect">
                                  <p:stCondLst>
                                    <p:cond delay="0"/>
                                  </p:stCondLst>
                                  <p:childTnLst>
                                    <p:animEffect transition="out" filter="box(in)">
                                      <p:cBhvr>
                                        <p:cTn id="79" dur="500"/>
                                        <p:tgtEl>
                                          <p:spTgt spid="35854"/>
                                        </p:tgtEl>
                                      </p:cBhvr>
                                    </p:animEffect>
                                    <p:set>
                                      <p:cBhvr>
                                        <p:cTn id="80" dur="1" fill="hold">
                                          <p:stCondLst>
                                            <p:cond delay="499"/>
                                          </p:stCondLst>
                                        </p:cTn>
                                        <p:tgtEl>
                                          <p:spTgt spid="35854"/>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push.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000"/>
                                        <p:tgtEl>
                                          <p:spTgt spid="31"/>
                                        </p:tgtEl>
                                      </p:cBhvr>
                                    </p:animEffect>
                                  </p:childTnLst>
                                  <p:subTnLst>
                                    <p:audio>
                                      <p:cMediaNode>
                                        <p:cTn display="0" masterRel="sameClick">
                                          <p:stCondLst>
                                            <p:cond evt="begin" delay="0">
                                              <p:tn val="8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8" grpId="0"/>
      <p:bldP spid="35850" grpId="0"/>
      <p:bldP spid="35854" grpId="0" animBg="1"/>
      <p:bldP spid="35855" grpId="0" animBg="1"/>
      <p:bldP spid="35856" grpId="0" animBg="1"/>
      <p:bldP spid="35857" grpId="0" animBg="1"/>
      <p:bldP spid="35858" grpId="0" animBg="1"/>
      <p:bldP spid="35859" grpId="0" animBg="1"/>
      <p:bldP spid="35860" grpId="0" animBg="1"/>
      <p:bldP spid="35861" grpId="0" animBg="1"/>
      <p:bldP spid="35862" grpId="0" animBg="1"/>
      <p:bldP spid="35863" grpId="0" animBg="1"/>
      <p:bldP spid="35864" grpId="0" animBg="1"/>
      <p:bldP spid="35865" grpId="0" animBg="1"/>
      <p:bldP spid="35866" grpId="0" animBg="1"/>
      <p:bldP spid="35867" grpId="0" animBg="1"/>
      <p:bldP spid="35868" grpId="0" animBg="1"/>
      <p:bldP spid="35869" grpId="0" animBg="1"/>
      <p:bldP spid="35870" grpId="0" animBg="1"/>
      <p:bldP spid="358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04800" y="2514600"/>
            <a:ext cx="8915400" cy="1066800"/>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sym typeface="Wingdings 2" pitchFamily="18" charset="2"/>
              </a:rPr>
              <a:t> </a:t>
            </a:r>
            <a:r>
              <a:rPr lang="en-US" sz="3200">
                <a:latin typeface="Times New Roman" pitchFamily="18" charset="0"/>
                <a:sym typeface="Wingdings 2" pitchFamily="18" charset="2"/>
              </a:rPr>
              <a:t>Đại lượng tỉ lệ thuận và các bài toán về đại lượng tỉ lệ thuận.</a:t>
            </a:r>
            <a:endParaRPr lang="en-US" sz="6600" b="1">
              <a:solidFill>
                <a:srgbClr val="9900CC"/>
              </a:solidFill>
              <a:latin typeface="CommercialScript" pitchFamily="18" charset="0"/>
              <a:sym typeface="Wingdings 2" pitchFamily="18" charset="2"/>
            </a:endParaRPr>
          </a:p>
        </p:txBody>
      </p:sp>
      <p:sp>
        <p:nvSpPr>
          <p:cNvPr id="22532" name="Text Box 4"/>
          <p:cNvSpPr txBox="1">
            <a:spLocks noChangeArrowheads="1"/>
          </p:cNvSpPr>
          <p:nvPr/>
        </p:nvSpPr>
        <p:spPr bwMode="auto">
          <a:xfrm>
            <a:off x="228600" y="3505200"/>
            <a:ext cx="8915400" cy="1066800"/>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sym typeface="Wingdings 2" pitchFamily="18" charset="2"/>
              </a:rPr>
              <a:t> </a:t>
            </a:r>
            <a:r>
              <a:rPr lang="en-US" sz="3200">
                <a:latin typeface="Times New Roman" pitchFamily="18" charset="0"/>
                <a:sym typeface="Wingdings 2" pitchFamily="18" charset="2"/>
              </a:rPr>
              <a:t>Đại lượng tỉ lệ nghịch và các bài toán về đại lượng tỉ lệ nghịch.</a:t>
            </a:r>
            <a:endParaRPr lang="en-US" sz="6600" b="1">
              <a:solidFill>
                <a:srgbClr val="9900CC"/>
              </a:solidFill>
              <a:latin typeface="CommercialScript" pitchFamily="18" charset="0"/>
              <a:sym typeface="Wingdings 2" pitchFamily="18" charset="2"/>
            </a:endParaRPr>
          </a:p>
        </p:txBody>
      </p:sp>
      <p:sp>
        <p:nvSpPr>
          <p:cNvPr id="22533" name="Text Box 5"/>
          <p:cNvSpPr txBox="1">
            <a:spLocks noChangeArrowheads="1"/>
          </p:cNvSpPr>
          <p:nvPr/>
        </p:nvSpPr>
        <p:spPr bwMode="auto">
          <a:xfrm>
            <a:off x="228600" y="4572000"/>
            <a:ext cx="2133600" cy="579438"/>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sym typeface="Wingdings" pitchFamily="2" charset="2"/>
              </a:rPr>
              <a:t></a:t>
            </a:r>
            <a:r>
              <a:rPr lang="en-US" sz="3200">
                <a:latin typeface="Comic Sans MS" pitchFamily="66" charset="0"/>
                <a:sym typeface="Wingdings 2" pitchFamily="18" charset="2"/>
              </a:rPr>
              <a:t> </a:t>
            </a:r>
            <a:r>
              <a:rPr lang="en-US" sz="3200">
                <a:latin typeface="Times New Roman" pitchFamily="18" charset="0"/>
                <a:sym typeface="Wingdings 2" pitchFamily="18" charset="2"/>
              </a:rPr>
              <a:t>Hàm số</a:t>
            </a:r>
            <a:endParaRPr lang="en-US" sz="6600" b="1">
              <a:solidFill>
                <a:srgbClr val="9900CC"/>
              </a:solidFill>
              <a:latin typeface="CommercialScript" pitchFamily="18" charset="0"/>
              <a:sym typeface="Wingdings 2" pitchFamily="18" charset="2"/>
            </a:endParaRPr>
          </a:p>
        </p:txBody>
      </p:sp>
      <p:sp>
        <p:nvSpPr>
          <p:cNvPr id="22534" name="Text Box 6"/>
          <p:cNvSpPr txBox="1">
            <a:spLocks noChangeArrowheads="1"/>
          </p:cNvSpPr>
          <p:nvPr/>
        </p:nvSpPr>
        <p:spPr bwMode="auto">
          <a:xfrm>
            <a:off x="209550" y="5124450"/>
            <a:ext cx="8229600" cy="1066800"/>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sym typeface="Wingdings" pitchFamily="2" charset="2"/>
              </a:rPr>
              <a:t></a:t>
            </a:r>
            <a:r>
              <a:rPr lang="en-US" sz="3200">
                <a:latin typeface="Comic Sans MS" pitchFamily="66" charset="0"/>
                <a:sym typeface="Wingdings 2" pitchFamily="18" charset="2"/>
              </a:rPr>
              <a:t> </a:t>
            </a:r>
            <a:r>
              <a:rPr lang="en-US" sz="3200">
                <a:latin typeface="Times New Roman" pitchFamily="18" charset="0"/>
                <a:sym typeface="Wingdings 2" pitchFamily="18" charset="2"/>
              </a:rPr>
              <a:t>Mặt phẳng tọa độ và đồ thị của hàm số y = a.x   (a </a:t>
            </a:r>
            <a:r>
              <a:rPr lang="en-US" sz="3200">
                <a:latin typeface="Times New Roman" pitchFamily="18" charset="0"/>
                <a:cs typeface="Times New Roman" pitchFamily="18" charset="0"/>
                <a:sym typeface="Wingdings 2" pitchFamily="18" charset="2"/>
              </a:rPr>
              <a:t>≠ 0)</a:t>
            </a:r>
            <a:endParaRPr lang="en-US" sz="6600" b="1">
              <a:solidFill>
                <a:srgbClr val="9900CC"/>
              </a:solidFill>
              <a:latin typeface="Times New Roman" pitchFamily="18" charset="0"/>
              <a:cs typeface="Times New Roman" pitchFamily="18" charset="0"/>
              <a:sym typeface="Wingdings 2" pitchFamily="18" charset="2"/>
            </a:endParaRPr>
          </a:p>
        </p:txBody>
      </p:sp>
      <p:sp>
        <p:nvSpPr>
          <p:cNvPr id="14342" name="WordArt 9"/>
          <p:cNvSpPr>
            <a:spLocks noChangeArrowheads="1" noChangeShapeType="1" noTextEdit="1"/>
          </p:cNvSpPr>
          <p:nvPr/>
        </p:nvSpPr>
        <p:spPr bwMode="auto">
          <a:xfrm>
            <a:off x="95250" y="381000"/>
            <a:ext cx="8915400" cy="1676400"/>
          </a:xfrm>
          <a:prstGeom prst="rect">
            <a:avLst/>
          </a:prstGeom>
        </p:spPr>
        <p:txBody>
          <a:bodyPr wrap="none" fromWordArt="1">
            <a:prstTxWarp prst="textPlain">
              <a:avLst>
                <a:gd name="adj" fmla="val 50000"/>
              </a:avLst>
            </a:prstTxWarp>
          </a:bodyPr>
          <a:lstStyle/>
          <a:p>
            <a:pPr algn="ctr"/>
            <a:r>
              <a:rPr lang="vi-VN" sz="4400" b="1" kern="10">
                <a:ln w="19050">
                  <a:solidFill>
                    <a:srgbClr val="0000FF"/>
                  </a:solidFill>
                  <a:round/>
                  <a:headEnd/>
                  <a:tailEnd/>
                </a:ln>
                <a:solidFill>
                  <a:srgbClr val="00FF00"/>
                </a:solidFill>
                <a:latin typeface="Times New Roman"/>
                <a:cs typeface="Times New Roman"/>
              </a:rPr>
              <a:t>Chương II - Hàm số và đồ thị</a:t>
            </a:r>
            <a:endParaRPr lang="en-US" sz="4400" b="1" kern="10">
              <a:ln w="19050">
                <a:solidFill>
                  <a:srgbClr val="0000FF"/>
                </a:solidFill>
                <a:round/>
                <a:headEnd/>
                <a:tailEnd/>
              </a:ln>
              <a:solidFill>
                <a:srgbClr val="00FF00"/>
              </a:solidFill>
              <a:latin typeface="Times New Roman"/>
              <a:cs typeface="Times New Roman"/>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blinds(horizontal)">
                                      <p:cBhvr>
                                        <p:cTn id="10" dur="500"/>
                                        <p:tgtEl>
                                          <p:spTgt spid="225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blinds(horizontal)">
                                      <p:cBhvr>
                                        <p:cTn id="13" dur="500"/>
                                        <p:tgtEl>
                                          <p:spTgt spid="225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blinds(horizontal)">
                                      <p:cBhvr>
                                        <p:cTn id="16"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P spid="2253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4" name="Picture 3" descr="POINSET2"/>
          <p:cNvPicPr>
            <a:picLocks noChangeAspect="1" noChangeArrowheads="1"/>
          </p:cNvPicPr>
          <p:nvPr/>
        </p:nvPicPr>
        <p:blipFill>
          <a:blip r:embed="rId7"/>
          <a:srcRect/>
          <a:stretch>
            <a:fillRect/>
          </a:stretch>
        </p:blipFill>
        <p:spPr bwMode="auto">
          <a:xfrm>
            <a:off x="-52388" y="23813"/>
            <a:ext cx="814388" cy="811212"/>
          </a:xfrm>
          <a:prstGeom prst="rect">
            <a:avLst/>
          </a:prstGeom>
          <a:noFill/>
          <a:ln w="9525">
            <a:noFill/>
            <a:miter lim="800000"/>
            <a:headEnd/>
            <a:tailEnd/>
          </a:ln>
        </p:spPr>
      </p:pic>
      <p:pic>
        <p:nvPicPr>
          <p:cNvPr id="10245" name="Picture 4" descr="POINSET2"/>
          <p:cNvPicPr>
            <a:picLocks noChangeAspect="1" noChangeArrowheads="1"/>
          </p:cNvPicPr>
          <p:nvPr/>
        </p:nvPicPr>
        <p:blipFill>
          <a:blip r:embed="rId7"/>
          <a:srcRect/>
          <a:stretch>
            <a:fillRect/>
          </a:stretch>
        </p:blipFill>
        <p:spPr bwMode="auto">
          <a:xfrm rot="10800000">
            <a:off x="8305800" y="6022975"/>
            <a:ext cx="838200" cy="835025"/>
          </a:xfrm>
          <a:prstGeom prst="rect">
            <a:avLst/>
          </a:prstGeom>
          <a:noFill/>
          <a:ln w="9525">
            <a:noFill/>
            <a:miter lim="800000"/>
            <a:headEnd/>
            <a:tailEnd/>
          </a:ln>
        </p:spPr>
      </p:pic>
      <p:sp>
        <p:nvSpPr>
          <p:cNvPr id="10246" name="AutoShape 4"/>
          <p:cNvSpPr>
            <a:spLocks noChangeArrowheads="1"/>
          </p:cNvSpPr>
          <p:nvPr/>
        </p:nvSpPr>
        <p:spPr bwMode="auto">
          <a:xfrm>
            <a:off x="2667000" y="0"/>
            <a:ext cx="3733800" cy="749300"/>
          </a:xfrm>
          <a:prstGeom prst="horizontalScroll">
            <a:avLst>
              <a:gd name="adj" fmla="val 12500"/>
            </a:avLst>
          </a:prstGeom>
          <a:solidFill>
            <a:srgbClr val="CCFFCC"/>
          </a:solidFill>
          <a:ln w="57150">
            <a:solidFill>
              <a:srgbClr val="660033"/>
            </a:solidFill>
            <a:round/>
            <a:headEnd/>
            <a:tailEnd/>
          </a:ln>
        </p:spPr>
        <p:txBody>
          <a:bodyPr wrap="none" lIns="85725" tIns="42863" rIns="85725" bIns="42863" anchor="ctr"/>
          <a:lstStyle/>
          <a:p>
            <a:pPr defTabSz="857250" eaLnBrk="1" hangingPunct="1"/>
            <a:endParaRPr lang="vi-VN" sz="1900" b="0">
              <a:latin typeface=".VnTifani HeavyH" pitchFamily="34" charset="0"/>
            </a:endParaRPr>
          </a:p>
        </p:txBody>
      </p:sp>
      <p:sp>
        <p:nvSpPr>
          <p:cNvPr id="36870" name="AutoShape 6"/>
          <p:cNvSpPr>
            <a:spLocks noChangeArrowheads="1"/>
          </p:cNvSpPr>
          <p:nvPr/>
        </p:nvSpPr>
        <p:spPr bwMode="auto">
          <a:xfrm>
            <a:off x="98425" y="609600"/>
            <a:ext cx="8893175" cy="4953000"/>
          </a:xfrm>
          <a:prstGeom prst="verticalScroll">
            <a:avLst>
              <a:gd name="adj" fmla="val 12500"/>
            </a:avLst>
          </a:prstGeom>
          <a:gradFill rotWithShape="1">
            <a:gsLst>
              <a:gs pos="0">
                <a:srgbClr val="9999FF"/>
              </a:gs>
              <a:gs pos="100000">
                <a:srgbClr val="00FFFF"/>
              </a:gs>
            </a:gsLst>
            <a:lin ang="5400000" scaled="1"/>
          </a:gradFill>
          <a:ln w="63500">
            <a:solidFill>
              <a:srgbClr val="800000"/>
            </a:solidFill>
            <a:round/>
            <a:headEnd/>
            <a:tailEnd/>
          </a:ln>
        </p:spPr>
        <p:txBody>
          <a:bodyPr wrap="none" anchor="ctr"/>
          <a:lstStyle/>
          <a:p>
            <a:endParaRPr lang="en-US"/>
          </a:p>
        </p:txBody>
      </p:sp>
      <p:sp>
        <p:nvSpPr>
          <p:cNvPr id="36872" name="Text Box 8"/>
          <p:cNvSpPr txBox="1">
            <a:spLocks noChangeArrowheads="1"/>
          </p:cNvSpPr>
          <p:nvPr/>
        </p:nvSpPr>
        <p:spPr bwMode="auto">
          <a:xfrm>
            <a:off x="838200" y="1279525"/>
            <a:ext cx="7315200" cy="10064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Cho biết hai đại lượng x và y tỉ lệ thuận với nhau và khi x = 4 thì y = 6</a:t>
            </a:r>
          </a:p>
        </p:txBody>
      </p:sp>
      <p:sp>
        <p:nvSpPr>
          <p:cNvPr id="10249" name="WordArt 5"/>
          <p:cNvSpPr>
            <a:spLocks noChangeArrowheads="1" noChangeShapeType="1" noTextEdit="1"/>
          </p:cNvSpPr>
          <p:nvPr/>
        </p:nvSpPr>
        <p:spPr bwMode="auto">
          <a:xfrm>
            <a:off x="2971800" y="152400"/>
            <a:ext cx="3276600" cy="438150"/>
          </a:xfrm>
          <a:prstGeom prst="rect">
            <a:avLst/>
          </a:prstGeom>
        </p:spPr>
        <p:txBody>
          <a:bodyPr wrap="none" fromWordArt="1">
            <a:prstTxWarp prst="textPlain">
              <a:avLst>
                <a:gd name="adj" fmla="val 50000"/>
              </a:avLst>
            </a:prstTxWarp>
          </a:bodyPr>
          <a:lstStyle/>
          <a:p>
            <a:r>
              <a:rPr lang="en-US" sz="1600" kern="10">
                <a:ln w="12700">
                  <a:solidFill>
                    <a:srgbClr val="660033"/>
                  </a:solidFill>
                  <a:round/>
                  <a:headEnd/>
                  <a:tailEnd/>
                </a:ln>
                <a:latin typeface="Times New Roman"/>
                <a:cs typeface="Times New Roman"/>
              </a:rPr>
              <a:t>HỘP QUÀ MÀU XANH</a:t>
            </a:r>
          </a:p>
        </p:txBody>
      </p:sp>
      <p:sp>
        <p:nvSpPr>
          <p:cNvPr id="36874" name="Text Box 10"/>
          <p:cNvSpPr txBox="1">
            <a:spLocks noChangeArrowheads="1"/>
          </p:cNvSpPr>
          <p:nvPr/>
        </p:nvSpPr>
        <p:spPr bwMode="auto">
          <a:xfrm>
            <a:off x="838200" y="2790825"/>
            <a:ext cx="7620000" cy="549275"/>
          </a:xfrm>
          <a:prstGeom prst="rect">
            <a:avLst/>
          </a:prstGeom>
          <a:noFill/>
          <a:ln w="9525">
            <a:noFill/>
            <a:miter lim="800000"/>
            <a:headEnd/>
            <a:tailEnd/>
          </a:ln>
        </p:spPr>
        <p:txBody>
          <a:bodyPr>
            <a:spAutoFit/>
          </a:bodyPr>
          <a:lstStyle/>
          <a:p>
            <a:pPr algn="just" eaLnBrk="1" hangingPunct="1"/>
            <a:r>
              <a:rPr lang="en-US" sz="3000">
                <a:solidFill>
                  <a:srgbClr val="800000"/>
                </a:solidFill>
                <a:latin typeface="Times New Roman" pitchFamily="18" charset="0"/>
              </a:rPr>
              <a:t>=&gt; y =       x</a:t>
            </a:r>
            <a:endParaRPr lang="en-US" sz="3000">
              <a:solidFill>
                <a:srgbClr val="800000"/>
              </a:solidFill>
            </a:endParaRPr>
          </a:p>
        </p:txBody>
      </p:sp>
      <p:graphicFrame>
        <p:nvGraphicFramePr>
          <p:cNvPr id="36875" name="Object 11"/>
          <p:cNvGraphicFramePr>
            <a:graphicFrameLocks noChangeAspect="1"/>
          </p:cNvGraphicFramePr>
          <p:nvPr/>
        </p:nvGraphicFramePr>
        <p:xfrm>
          <a:off x="2028825" y="2362200"/>
          <a:ext cx="606425" cy="1447800"/>
        </p:xfrm>
        <a:graphic>
          <a:graphicData uri="http://schemas.openxmlformats.org/presentationml/2006/ole">
            <mc:AlternateContent xmlns:mc="http://schemas.openxmlformats.org/markup-compatibility/2006">
              <mc:Choice xmlns:v="urn:schemas-microsoft-com:vml" Requires="v">
                <p:oleObj spid="_x0000_s53262" name="Equation" r:id="rId8" imgW="164880" imgH="393480" progId="Equation.DSMT4">
                  <p:embed/>
                </p:oleObj>
              </mc:Choice>
              <mc:Fallback>
                <p:oleObj name="Equation" r:id="rId8" imgW="16488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825" y="2362200"/>
                        <a:ext cx="60642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1" name="Rectangle 12">
            <a:hlinkClick r:id="rId10" action="ppaction://hlinksldjump"/>
          </p:cNvPr>
          <p:cNvSpPr>
            <a:spLocks noChangeArrowheads="1"/>
          </p:cNvSpPr>
          <p:nvPr/>
        </p:nvSpPr>
        <p:spPr bwMode="auto">
          <a:xfrm>
            <a:off x="2209800" y="4419600"/>
            <a:ext cx="1371600" cy="685800"/>
          </a:xfrm>
          <a:prstGeom prst="rect">
            <a:avLst/>
          </a:prstGeom>
          <a:gradFill rotWithShape="1">
            <a:gsLst>
              <a:gs pos="0">
                <a:srgbClr val="6666FF"/>
              </a:gs>
              <a:gs pos="100000">
                <a:srgbClr val="00FFFF"/>
              </a:gs>
            </a:gsLst>
            <a:lin ang="5400000" scaled="1"/>
          </a:gradFill>
          <a:ln w="63500" algn="ctr">
            <a:solidFill>
              <a:srgbClr val="800000"/>
            </a:solidFill>
            <a:miter lim="800000"/>
            <a:headEnd/>
            <a:tailEnd/>
          </a:ln>
        </p:spPr>
        <p:txBody>
          <a:bodyPr wrap="none" anchor="ctr"/>
          <a:lstStyle/>
          <a:p>
            <a:r>
              <a:rPr lang="en-US">
                <a:latin typeface=".VnTifani Heavy" pitchFamily="34" charset="0"/>
              </a:rPr>
              <a:t>§óng</a:t>
            </a:r>
          </a:p>
        </p:txBody>
      </p:sp>
      <p:sp>
        <p:nvSpPr>
          <p:cNvPr id="10252" name="Rectangle 13"/>
          <p:cNvSpPr>
            <a:spLocks noChangeArrowheads="1"/>
          </p:cNvSpPr>
          <p:nvPr/>
        </p:nvSpPr>
        <p:spPr bwMode="auto">
          <a:xfrm>
            <a:off x="5029200" y="4419600"/>
            <a:ext cx="1371600" cy="685800"/>
          </a:xfrm>
          <a:prstGeom prst="rect">
            <a:avLst/>
          </a:prstGeom>
          <a:gradFill rotWithShape="1">
            <a:gsLst>
              <a:gs pos="0">
                <a:srgbClr val="6666FF"/>
              </a:gs>
              <a:gs pos="100000">
                <a:srgbClr val="00FFFF"/>
              </a:gs>
            </a:gsLst>
            <a:lin ang="5400000" scaled="1"/>
          </a:gradFill>
          <a:ln w="63500" algn="ctr">
            <a:solidFill>
              <a:srgbClr val="800000"/>
            </a:solidFill>
            <a:miter lim="800000"/>
            <a:headEnd/>
            <a:tailEnd/>
          </a:ln>
        </p:spPr>
        <p:txBody>
          <a:bodyPr wrap="none" anchor="ctr"/>
          <a:lstStyle/>
          <a:p>
            <a:r>
              <a:rPr lang="en-US" dirty="0" err="1">
                <a:solidFill>
                  <a:srgbClr val="FF0000"/>
                </a:solidFill>
                <a:latin typeface=".VnTifani Heavy" pitchFamily="34" charset="0"/>
              </a:rPr>
              <a:t>Sai</a:t>
            </a:r>
            <a:endParaRPr lang="en-US" dirty="0">
              <a:solidFill>
                <a:srgbClr val="FF0000"/>
              </a:solidFill>
              <a:latin typeface=".VnTifani Heavy" pitchFamily="34" charset="0"/>
            </a:endParaRPr>
          </a:p>
        </p:txBody>
      </p:sp>
      <p:sp>
        <p:nvSpPr>
          <p:cNvPr id="36878" name="Oval 14"/>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0</a:t>
            </a:r>
          </a:p>
        </p:txBody>
      </p:sp>
      <p:sp>
        <p:nvSpPr>
          <p:cNvPr id="36879" name="Oval 15"/>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a:t>
            </a:r>
          </a:p>
        </p:txBody>
      </p:sp>
      <p:sp>
        <p:nvSpPr>
          <p:cNvPr id="36880" name="Oval 16"/>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2</a:t>
            </a:r>
          </a:p>
        </p:txBody>
      </p:sp>
      <p:sp>
        <p:nvSpPr>
          <p:cNvPr id="36881" name="Oval 17"/>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3</a:t>
            </a:r>
          </a:p>
        </p:txBody>
      </p:sp>
      <p:sp>
        <p:nvSpPr>
          <p:cNvPr id="36882" name="Oval 18"/>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4</a:t>
            </a:r>
          </a:p>
        </p:txBody>
      </p:sp>
      <p:sp>
        <p:nvSpPr>
          <p:cNvPr id="36883" name="Oval 19"/>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5</a:t>
            </a:r>
          </a:p>
        </p:txBody>
      </p:sp>
      <p:sp>
        <p:nvSpPr>
          <p:cNvPr id="36884" name="Oval 20"/>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6</a:t>
            </a:r>
          </a:p>
        </p:txBody>
      </p:sp>
      <p:sp>
        <p:nvSpPr>
          <p:cNvPr id="36885" name="Oval 21"/>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7</a:t>
            </a:r>
          </a:p>
        </p:txBody>
      </p:sp>
      <p:sp>
        <p:nvSpPr>
          <p:cNvPr id="36886" name="Oval 22"/>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8</a:t>
            </a:r>
          </a:p>
        </p:txBody>
      </p:sp>
      <p:sp>
        <p:nvSpPr>
          <p:cNvPr id="36887" name="Oval 23"/>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9</a:t>
            </a:r>
          </a:p>
        </p:txBody>
      </p:sp>
      <p:sp>
        <p:nvSpPr>
          <p:cNvPr id="36888" name="Oval 24"/>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10</a:t>
            </a:r>
          </a:p>
        </p:txBody>
      </p:sp>
      <p:sp>
        <p:nvSpPr>
          <p:cNvPr id="36889" name="Oval 25"/>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11</a:t>
            </a:r>
          </a:p>
        </p:txBody>
      </p:sp>
      <p:sp>
        <p:nvSpPr>
          <p:cNvPr id="36890" name="Oval 26"/>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12</a:t>
            </a:r>
          </a:p>
        </p:txBody>
      </p:sp>
      <p:sp>
        <p:nvSpPr>
          <p:cNvPr id="36891" name="Oval 27"/>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13</a:t>
            </a:r>
          </a:p>
        </p:txBody>
      </p:sp>
      <p:sp>
        <p:nvSpPr>
          <p:cNvPr id="36892" name="Oval 28"/>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14</a:t>
            </a:r>
          </a:p>
        </p:txBody>
      </p:sp>
      <p:sp>
        <p:nvSpPr>
          <p:cNvPr id="36893" name="Oval 29"/>
          <p:cNvSpPr>
            <a:spLocks noChangeArrowheads="1"/>
          </p:cNvSpPr>
          <p:nvPr/>
        </p:nvSpPr>
        <p:spPr bwMode="auto">
          <a:xfrm>
            <a:off x="6400800" y="2057400"/>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r>
              <a:rPr lang="en-US" sz="9600" b="0">
                <a:solidFill>
                  <a:srgbClr val="FF3300"/>
                </a:solidFill>
                <a:latin typeface="Times New Roman" pitchFamily="18" charset="0"/>
              </a:rPr>
              <a:t>15</a:t>
            </a:r>
          </a:p>
        </p:txBody>
      </p:sp>
      <p:sp>
        <p:nvSpPr>
          <p:cNvPr id="36894" name="Oval 30"/>
          <p:cNvSpPr>
            <a:spLocks noChangeArrowheads="1"/>
          </p:cNvSpPr>
          <p:nvPr/>
        </p:nvSpPr>
        <p:spPr bwMode="auto">
          <a:xfrm>
            <a:off x="6400800" y="2024063"/>
            <a:ext cx="1828800" cy="1752600"/>
          </a:xfrm>
          <a:prstGeom prst="ellipse">
            <a:avLst/>
          </a:prstGeom>
          <a:solidFill>
            <a:schemeClr val="bg1"/>
          </a:solidFill>
          <a:ln w="76200" cmpd="tri">
            <a:solidFill>
              <a:schemeClr val="tx1"/>
            </a:solidFill>
            <a:round/>
            <a:headEnd/>
            <a:tailEnd/>
          </a:ln>
        </p:spPr>
        <p:txBody>
          <a:bodyPr wrap="none" anchor="ctr"/>
          <a:lstStyle/>
          <a:p>
            <a:pPr eaLnBrk="1" hangingPunct="1"/>
            <a:endParaRPr lang="en-US" sz="9600" b="0">
              <a:solidFill>
                <a:srgbClr val="FF3300"/>
              </a:solidFill>
              <a:latin typeface=".VnBodoniH" pitchFamily="34" charset="0"/>
            </a:endParaRPr>
          </a:p>
        </p:txBody>
      </p:sp>
      <p:sp>
        <p:nvSpPr>
          <p:cNvPr id="33" name="AutoShape 63">
            <a:hlinkClick r:id="rId11" action="ppaction://hlinksldjump"/>
          </p:cNvPr>
          <p:cNvSpPr>
            <a:spLocks noChangeArrowheads="1"/>
          </p:cNvSpPr>
          <p:nvPr/>
        </p:nvSpPr>
        <p:spPr bwMode="auto">
          <a:xfrm>
            <a:off x="5943600" y="5715000"/>
            <a:ext cx="2971800" cy="914400"/>
          </a:xfrm>
          <a:prstGeom prst="star5">
            <a:avLst/>
          </a:prstGeom>
          <a:gradFill rotWithShape="1">
            <a:gsLst>
              <a:gs pos="0">
                <a:srgbClr val="6666FF"/>
              </a:gs>
              <a:gs pos="100000">
                <a:srgbClr val="00FFFF"/>
              </a:gs>
            </a:gsLst>
            <a:lin ang="5400000" scaled="1"/>
          </a:gradFill>
          <a:ln w="63500" algn="ctr">
            <a:solidFill>
              <a:srgbClr val="800000"/>
            </a:solidFill>
            <a:miter lim="800000"/>
            <a:headEnd/>
            <a:tailEnd/>
          </a:ln>
          <a:effectLst/>
        </p:spPr>
        <p:txBody>
          <a:bodyPr wrap="none" anchor="ctr"/>
          <a:lstStyle/>
          <a:p>
            <a:pPr>
              <a:defRPr/>
            </a:pPr>
            <a:r>
              <a:rPr lang="en-US" dirty="0" err="1">
                <a:latin typeface="Times New Roman" pitchFamily="18" charset="0"/>
              </a:rPr>
              <a:t>Chọn</a:t>
            </a:r>
            <a:r>
              <a:rPr lang="en-US" dirty="0">
                <a:latin typeface="Times New Roman" pitchFamily="18" charset="0"/>
              </a:rPr>
              <a:t> </a:t>
            </a:r>
            <a:r>
              <a:rPr lang="en-US" dirty="0" err="1">
                <a:latin typeface="Times New Roman" pitchFamily="18" charset="0"/>
              </a:rPr>
              <a:t>hộp</a:t>
            </a:r>
            <a:endParaRPr lang="en-US" dirty="0">
              <a:latin typeface="Times New Roman" pitchFamily="18" charset="0"/>
            </a:endParaRPr>
          </a:p>
        </p:txBody>
      </p:sp>
      <p:grpSp>
        <p:nvGrpSpPr>
          <p:cNvPr id="30" name="Group 27"/>
          <p:cNvGrpSpPr>
            <a:grpSpLocks/>
          </p:cNvGrpSpPr>
          <p:nvPr/>
        </p:nvGrpSpPr>
        <p:grpSpPr bwMode="auto">
          <a:xfrm>
            <a:off x="4343400" y="3733800"/>
            <a:ext cx="4953000" cy="609600"/>
            <a:chOff x="2448" y="2208"/>
            <a:chExt cx="3120" cy="384"/>
          </a:xfrm>
        </p:grpSpPr>
        <p:sp>
          <p:nvSpPr>
            <p:cNvPr id="31" name="Text Box 28"/>
            <p:cNvSpPr txBox="1">
              <a:spLocks noChangeArrowheads="1"/>
            </p:cNvSpPr>
            <p:nvPr/>
          </p:nvSpPr>
          <p:spPr bwMode="auto">
            <a:xfrm>
              <a:off x="2448" y="2208"/>
              <a:ext cx="3120" cy="365"/>
            </a:xfrm>
            <a:prstGeom prst="rect">
              <a:avLst/>
            </a:prstGeom>
            <a:noFill/>
            <a:ln w="28575" cap="sq" algn="ctr">
              <a:noFill/>
              <a:miter lim="800000"/>
              <a:headEnd type="none" w="sm" len="sm"/>
              <a:tailEnd type="none" w="sm" len="sm"/>
            </a:ln>
          </p:spPr>
          <p:txBody>
            <a:bodyPr>
              <a:spAutoFit/>
            </a:bodyPr>
            <a:lstStyle/>
            <a:p>
              <a:pPr algn="ctr">
                <a:spcBef>
                  <a:spcPct val="50000"/>
                </a:spcBef>
              </a:pPr>
              <a:r>
                <a:rPr lang="en-US" sz="3200" dirty="0">
                  <a:latin typeface=".VnTime" pitchFamily="34" charset="0"/>
                </a:rPr>
                <a:t>B¹n </a:t>
              </a:r>
              <a:r>
                <a:rPr lang="en-US" sz="3200" dirty="0" err="1">
                  <a:latin typeface=".VnTime" pitchFamily="34" charset="0"/>
                </a:rPr>
                <a:t>tr</a:t>
              </a:r>
              <a:r>
                <a:rPr lang="en-US" sz="3200" dirty="0">
                  <a:latin typeface=".VnTime" pitchFamily="34" charset="0"/>
                </a:rPr>
                <a:t>¶ </a:t>
              </a:r>
              <a:r>
                <a:rPr lang="en-US" sz="3200" dirty="0" err="1">
                  <a:latin typeface=".VnTime" pitchFamily="34" charset="0"/>
                </a:rPr>
                <a:t>lêi</a:t>
              </a:r>
              <a:r>
                <a:rPr lang="en-US" sz="3200" dirty="0">
                  <a:latin typeface=".VnTime" pitchFamily="34" charset="0"/>
                </a:rPr>
                <a:t> </a:t>
              </a:r>
              <a:r>
                <a:rPr lang="en-US" sz="3200" dirty="0" err="1">
                  <a:latin typeface=".VnTime" pitchFamily="34" charset="0"/>
                </a:rPr>
                <a:t>sai</a:t>
              </a:r>
              <a:r>
                <a:rPr lang="en-US" sz="3200" dirty="0">
                  <a:latin typeface=".VnTime" pitchFamily="34" charset="0"/>
                </a:rPr>
                <a:t> </a:t>
              </a:r>
              <a:r>
                <a:rPr lang="en-US" sz="3200" dirty="0" err="1">
                  <a:latin typeface=".VnTime" pitchFamily="34" charset="0"/>
                </a:rPr>
                <a:t>råi</a:t>
              </a:r>
              <a:r>
                <a:rPr lang="en-US" sz="3200" dirty="0">
                  <a:latin typeface=".VnTime" pitchFamily="34" charset="0"/>
                </a:rPr>
                <a:t> </a:t>
              </a:r>
            </a:p>
          </p:txBody>
        </p:sp>
        <p:sp>
          <p:nvSpPr>
            <p:cNvPr id="32" name="AutoShape 29"/>
            <p:cNvSpPr>
              <a:spLocks noChangeArrowheads="1"/>
            </p:cNvSpPr>
            <p:nvPr/>
          </p:nvSpPr>
          <p:spPr bwMode="auto">
            <a:xfrm>
              <a:off x="2688" y="2256"/>
              <a:ext cx="384" cy="336"/>
            </a:xfrm>
            <a:prstGeom prst="smileyFace">
              <a:avLst>
                <a:gd name="adj" fmla="val 4653"/>
              </a:avLst>
            </a:prstGeom>
            <a:solidFill>
              <a:schemeClr val="bg1"/>
            </a:solidFill>
            <a:ln w="28575" cap="sq">
              <a:solidFill>
                <a:srgbClr val="FF0000"/>
              </a:solidFill>
              <a:round/>
              <a:headEnd type="none" w="sm" len="sm"/>
              <a:tailEnd type="none" w="sm" len="sm"/>
            </a:ln>
          </p:spPr>
          <p:txBody>
            <a:bodyPr wrap="none" anchor="ctr"/>
            <a:lstStyle/>
            <a:p>
              <a:endParaRPr lang="en-US" dirty="0">
                <a:solidFill>
                  <a:srgbClr val="FF0000"/>
                </a:solidFill>
              </a:endParaRPr>
            </a:p>
          </p:txBody>
        </p:sp>
      </p:grpSp>
    </p:spTree>
    <p:extLst>
      <p:ext uri="{BB962C8B-B14F-4D97-AF65-F5344CB8AC3E}">
        <p14:creationId xmlns:p14="http://schemas.microsoft.com/office/powerpoint/2010/main" val="2120331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amond(in)">
                                      <p:cBhvr>
                                        <p:cTn id="7" dur="500"/>
                                        <p:tgtEl>
                                          <p:spTgt spid="3687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6872"/>
                                        </p:tgtEl>
                                        <p:attrNameLst>
                                          <p:attrName>style.visibility</p:attrName>
                                        </p:attrNameLst>
                                      </p:cBhvr>
                                      <p:to>
                                        <p:strVal val="visible"/>
                                      </p:to>
                                    </p:set>
                                    <p:anim calcmode="lin" valueType="num">
                                      <p:cBhvr>
                                        <p:cTn id="10" dur="500" fill="hold"/>
                                        <p:tgtEl>
                                          <p:spTgt spid="36872"/>
                                        </p:tgtEl>
                                        <p:attrNameLst>
                                          <p:attrName>ppt_w</p:attrName>
                                        </p:attrNameLst>
                                      </p:cBhvr>
                                      <p:tavLst>
                                        <p:tav tm="0">
                                          <p:val>
                                            <p:fltVal val="0"/>
                                          </p:val>
                                        </p:tav>
                                        <p:tav tm="100000">
                                          <p:val>
                                            <p:strVal val="#ppt_w"/>
                                          </p:val>
                                        </p:tav>
                                      </p:tavLst>
                                    </p:anim>
                                    <p:anim calcmode="lin" valueType="num">
                                      <p:cBhvr>
                                        <p:cTn id="11" dur="500" fill="hold"/>
                                        <p:tgtEl>
                                          <p:spTgt spid="36872"/>
                                        </p:tgtEl>
                                        <p:attrNameLst>
                                          <p:attrName>ppt_h</p:attrName>
                                        </p:attrNameLst>
                                      </p:cBhvr>
                                      <p:tavLst>
                                        <p:tav tm="0">
                                          <p:val>
                                            <p:fltVal val="0"/>
                                          </p:val>
                                        </p:tav>
                                        <p:tav tm="100000">
                                          <p:val>
                                            <p:strVal val="#ppt_h"/>
                                          </p:val>
                                        </p:tav>
                                      </p:tavLst>
                                    </p:anim>
                                    <p:animEffect transition="in" filter="fade">
                                      <p:cBhvr>
                                        <p:cTn id="12" dur="500"/>
                                        <p:tgtEl>
                                          <p:spTgt spid="3687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6874"/>
                                        </p:tgtEl>
                                        <p:attrNameLst>
                                          <p:attrName>style.visibility</p:attrName>
                                        </p:attrNameLst>
                                      </p:cBhvr>
                                      <p:to>
                                        <p:strVal val="visible"/>
                                      </p:to>
                                    </p:set>
                                    <p:anim calcmode="lin" valueType="num">
                                      <p:cBhvr>
                                        <p:cTn id="15" dur="500" fill="hold"/>
                                        <p:tgtEl>
                                          <p:spTgt spid="36874"/>
                                        </p:tgtEl>
                                        <p:attrNameLst>
                                          <p:attrName>ppt_w</p:attrName>
                                        </p:attrNameLst>
                                      </p:cBhvr>
                                      <p:tavLst>
                                        <p:tav tm="0">
                                          <p:val>
                                            <p:fltVal val="0"/>
                                          </p:val>
                                        </p:tav>
                                        <p:tav tm="100000">
                                          <p:val>
                                            <p:strVal val="#ppt_w"/>
                                          </p:val>
                                        </p:tav>
                                      </p:tavLst>
                                    </p:anim>
                                    <p:anim calcmode="lin" valueType="num">
                                      <p:cBhvr>
                                        <p:cTn id="16" dur="500" fill="hold"/>
                                        <p:tgtEl>
                                          <p:spTgt spid="36874"/>
                                        </p:tgtEl>
                                        <p:attrNameLst>
                                          <p:attrName>ppt_h</p:attrName>
                                        </p:attrNameLst>
                                      </p:cBhvr>
                                      <p:tavLst>
                                        <p:tav tm="0">
                                          <p:val>
                                            <p:fltVal val="0"/>
                                          </p:val>
                                        </p:tav>
                                        <p:tav tm="100000">
                                          <p:val>
                                            <p:strVal val="#ppt_h"/>
                                          </p:val>
                                        </p:tav>
                                      </p:tavLst>
                                    </p:anim>
                                    <p:animEffect transition="in" filter="fade">
                                      <p:cBhvr>
                                        <p:cTn id="17" dur="500"/>
                                        <p:tgtEl>
                                          <p:spTgt spid="36874"/>
                                        </p:tgtEl>
                                      </p:cBhvr>
                                    </p:animEffect>
                                  </p:childTnLst>
                                </p:cTn>
                              </p:par>
                            </p:childTnLst>
                          </p:cTn>
                        </p:par>
                        <p:par>
                          <p:cTn id="18" fill="hold">
                            <p:stCondLst>
                              <p:cond delay="500"/>
                            </p:stCondLst>
                            <p:childTnLst>
                              <p:par>
                                <p:cTn id="19" presetID="8" presetClass="entr" presetSubtype="16" fill="hold" nodeType="afterEffect">
                                  <p:stCondLst>
                                    <p:cond delay="0"/>
                                  </p:stCondLst>
                                  <p:childTnLst>
                                    <p:set>
                                      <p:cBhvr>
                                        <p:cTn id="20" dur="1" fill="hold">
                                          <p:stCondLst>
                                            <p:cond delay="0"/>
                                          </p:stCondLst>
                                        </p:cTn>
                                        <p:tgtEl>
                                          <p:spTgt spid="36875"/>
                                        </p:tgtEl>
                                        <p:attrNameLst>
                                          <p:attrName>style.visibility</p:attrName>
                                        </p:attrNameLst>
                                      </p:cBhvr>
                                      <p:to>
                                        <p:strVal val="visible"/>
                                      </p:to>
                                    </p:set>
                                    <p:animEffect transition="in" filter="diamond(in)">
                                      <p:cBhvr>
                                        <p:cTn id="21" dur="500"/>
                                        <p:tgtEl>
                                          <p:spTgt spid="368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36894"/>
                                        </p:tgtEl>
                                      </p:cBhvr>
                                    </p:animEffect>
                                    <p:set>
                                      <p:cBhvr>
                                        <p:cTn id="26" dur="1" fill="hold">
                                          <p:stCondLst>
                                            <p:cond delay="499"/>
                                          </p:stCondLst>
                                        </p:cTn>
                                        <p:tgtEl>
                                          <p:spTgt spid="36894"/>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grpId="0" nodeType="withEffect">
                                  <p:stCondLst>
                                    <p:cond delay="15000"/>
                                  </p:stCondLst>
                                  <p:childTnLst>
                                    <p:animEffect transition="out" filter="box(in)">
                                      <p:cBhvr>
                                        <p:cTn id="28" dur="500"/>
                                        <p:tgtEl>
                                          <p:spTgt spid="36879"/>
                                        </p:tgtEl>
                                      </p:cBhvr>
                                    </p:animEffect>
                                    <p:set>
                                      <p:cBhvr>
                                        <p:cTn id="29" dur="1" fill="hold">
                                          <p:stCondLst>
                                            <p:cond delay="499"/>
                                          </p:stCondLst>
                                        </p:cTn>
                                        <p:tgtEl>
                                          <p:spTgt spid="3687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drumroll.wav"/>
                                        </p:tgtEl>
                                      </p:cMediaNode>
                                    </p:audio>
                                  </p:subTnLst>
                                </p:cTn>
                              </p:par>
                              <p:par>
                                <p:cTn id="30" presetID="4" presetClass="exit" presetSubtype="16" fill="hold" grpId="0" nodeType="withEffect">
                                  <p:stCondLst>
                                    <p:cond delay="14000"/>
                                  </p:stCondLst>
                                  <p:childTnLst>
                                    <p:animEffect transition="out" filter="box(in)">
                                      <p:cBhvr>
                                        <p:cTn id="31" dur="500"/>
                                        <p:tgtEl>
                                          <p:spTgt spid="36880"/>
                                        </p:tgtEl>
                                      </p:cBhvr>
                                    </p:animEffect>
                                    <p:set>
                                      <p:cBhvr>
                                        <p:cTn id="32" dur="1" fill="hold">
                                          <p:stCondLst>
                                            <p:cond delay="499"/>
                                          </p:stCondLst>
                                        </p:cTn>
                                        <p:tgtEl>
                                          <p:spTgt spid="3688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grpId="0" nodeType="withEffect">
                                  <p:stCondLst>
                                    <p:cond delay="13000"/>
                                  </p:stCondLst>
                                  <p:childTnLst>
                                    <p:animEffect transition="out" filter="box(in)">
                                      <p:cBhvr>
                                        <p:cTn id="34" dur="500"/>
                                        <p:tgtEl>
                                          <p:spTgt spid="36881"/>
                                        </p:tgtEl>
                                      </p:cBhvr>
                                    </p:animEffect>
                                    <p:set>
                                      <p:cBhvr>
                                        <p:cTn id="35" dur="1" fill="hold">
                                          <p:stCondLst>
                                            <p:cond delay="499"/>
                                          </p:stCondLst>
                                        </p:cTn>
                                        <p:tgtEl>
                                          <p:spTgt spid="3688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grpId="0" nodeType="withEffect">
                                  <p:stCondLst>
                                    <p:cond delay="12000"/>
                                  </p:stCondLst>
                                  <p:childTnLst>
                                    <p:animEffect transition="out" filter="box(in)">
                                      <p:cBhvr>
                                        <p:cTn id="37" dur="500"/>
                                        <p:tgtEl>
                                          <p:spTgt spid="36882"/>
                                        </p:tgtEl>
                                      </p:cBhvr>
                                    </p:animEffect>
                                    <p:set>
                                      <p:cBhvr>
                                        <p:cTn id="38" dur="1" fill="hold">
                                          <p:stCondLst>
                                            <p:cond delay="499"/>
                                          </p:stCondLst>
                                        </p:cTn>
                                        <p:tgtEl>
                                          <p:spTgt spid="36882"/>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grpId="0" nodeType="withEffect">
                                  <p:stCondLst>
                                    <p:cond delay="11000"/>
                                  </p:stCondLst>
                                  <p:childTnLst>
                                    <p:animEffect transition="out" filter="box(in)">
                                      <p:cBhvr>
                                        <p:cTn id="40" dur="500"/>
                                        <p:tgtEl>
                                          <p:spTgt spid="36883"/>
                                        </p:tgtEl>
                                      </p:cBhvr>
                                    </p:animEffect>
                                    <p:set>
                                      <p:cBhvr>
                                        <p:cTn id="41" dur="1" fill="hold">
                                          <p:stCondLst>
                                            <p:cond delay="499"/>
                                          </p:stCondLst>
                                        </p:cTn>
                                        <p:tgtEl>
                                          <p:spTgt spid="3688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grpId="0" nodeType="withEffect">
                                  <p:stCondLst>
                                    <p:cond delay="10000"/>
                                  </p:stCondLst>
                                  <p:childTnLst>
                                    <p:animEffect transition="out" filter="box(in)">
                                      <p:cBhvr>
                                        <p:cTn id="43" dur="500"/>
                                        <p:tgtEl>
                                          <p:spTgt spid="36884"/>
                                        </p:tgtEl>
                                      </p:cBhvr>
                                    </p:animEffect>
                                    <p:set>
                                      <p:cBhvr>
                                        <p:cTn id="44" dur="1" fill="hold">
                                          <p:stCondLst>
                                            <p:cond delay="499"/>
                                          </p:stCondLst>
                                        </p:cTn>
                                        <p:tgtEl>
                                          <p:spTgt spid="36884"/>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grpId="0" nodeType="withEffect">
                                  <p:stCondLst>
                                    <p:cond delay="9000"/>
                                  </p:stCondLst>
                                  <p:childTnLst>
                                    <p:animEffect transition="out" filter="box(in)">
                                      <p:cBhvr>
                                        <p:cTn id="46" dur="500"/>
                                        <p:tgtEl>
                                          <p:spTgt spid="36885"/>
                                        </p:tgtEl>
                                      </p:cBhvr>
                                    </p:animEffect>
                                    <p:set>
                                      <p:cBhvr>
                                        <p:cTn id="47" dur="1" fill="hold">
                                          <p:stCondLst>
                                            <p:cond delay="499"/>
                                          </p:stCondLst>
                                        </p:cTn>
                                        <p:tgtEl>
                                          <p:spTgt spid="3688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grpId="0" nodeType="withEffect">
                                  <p:stCondLst>
                                    <p:cond delay="8000"/>
                                  </p:stCondLst>
                                  <p:childTnLst>
                                    <p:animEffect transition="out" filter="box(in)">
                                      <p:cBhvr>
                                        <p:cTn id="49" dur="500"/>
                                        <p:tgtEl>
                                          <p:spTgt spid="36886"/>
                                        </p:tgtEl>
                                      </p:cBhvr>
                                    </p:animEffect>
                                    <p:set>
                                      <p:cBhvr>
                                        <p:cTn id="50" dur="1" fill="hold">
                                          <p:stCondLst>
                                            <p:cond delay="499"/>
                                          </p:stCondLst>
                                        </p:cTn>
                                        <p:tgtEl>
                                          <p:spTgt spid="3688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grpId="0" nodeType="withEffect">
                                  <p:stCondLst>
                                    <p:cond delay="7000"/>
                                  </p:stCondLst>
                                  <p:childTnLst>
                                    <p:animEffect transition="out" filter="box(in)">
                                      <p:cBhvr>
                                        <p:cTn id="52" dur="500"/>
                                        <p:tgtEl>
                                          <p:spTgt spid="36887"/>
                                        </p:tgtEl>
                                      </p:cBhvr>
                                    </p:animEffect>
                                    <p:set>
                                      <p:cBhvr>
                                        <p:cTn id="53" dur="1" fill="hold">
                                          <p:stCondLst>
                                            <p:cond delay="499"/>
                                          </p:stCondLst>
                                        </p:cTn>
                                        <p:tgtEl>
                                          <p:spTgt spid="36887"/>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grpId="0" nodeType="withEffect">
                                  <p:stCondLst>
                                    <p:cond delay="6000"/>
                                  </p:stCondLst>
                                  <p:childTnLst>
                                    <p:animEffect transition="out" filter="box(in)">
                                      <p:cBhvr>
                                        <p:cTn id="55" dur="500"/>
                                        <p:tgtEl>
                                          <p:spTgt spid="36888"/>
                                        </p:tgtEl>
                                      </p:cBhvr>
                                    </p:animEffect>
                                    <p:set>
                                      <p:cBhvr>
                                        <p:cTn id="56" dur="1" fill="hold">
                                          <p:stCondLst>
                                            <p:cond delay="499"/>
                                          </p:stCondLst>
                                        </p:cTn>
                                        <p:tgtEl>
                                          <p:spTgt spid="36888"/>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grpId="0" nodeType="withEffect">
                                  <p:stCondLst>
                                    <p:cond delay="5000"/>
                                  </p:stCondLst>
                                  <p:childTnLst>
                                    <p:animEffect transition="out" filter="box(in)">
                                      <p:cBhvr>
                                        <p:cTn id="58" dur="500"/>
                                        <p:tgtEl>
                                          <p:spTgt spid="36889"/>
                                        </p:tgtEl>
                                      </p:cBhvr>
                                    </p:animEffect>
                                    <p:set>
                                      <p:cBhvr>
                                        <p:cTn id="59" dur="1" fill="hold">
                                          <p:stCondLst>
                                            <p:cond delay="499"/>
                                          </p:stCondLst>
                                        </p:cTn>
                                        <p:tgtEl>
                                          <p:spTgt spid="3688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grpId="0" nodeType="withEffect">
                                  <p:stCondLst>
                                    <p:cond delay="4000"/>
                                  </p:stCondLst>
                                  <p:childTnLst>
                                    <p:animEffect transition="out" filter="box(in)">
                                      <p:cBhvr>
                                        <p:cTn id="61" dur="500"/>
                                        <p:tgtEl>
                                          <p:spTgt spid="36890"/>
                                        </p:tgtEl>
                                      </p:cBhvr>
                                    </p:animEffect>
                                    <p:set>
                                      <p:cBhvr>
                                        <p:cTn id="62" dur="1" fill="hold">
                                          <p:stCondLst>
                                            <p:cond delay="499"/>
                                          </p:stCondLst>
                                        </p:cTn>
                                        <p:tgtEl>
                                          <p:spTgt spid="36890"/>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grpId="0" nodeType="withEffect">
                                  <p:stCondLst>
                                    <p:cond delay="3000"/>
                                  </p:stCondLst>
                                  <p:childTnLst>
                                    <p:animEffect transition="out" filter="box(in)">
                                      <p:cBhvr>
                                        <p:cTn id="64" dur="500"/>
                                        <p:tgtEl>
                                          <p:spTgt spid="36891"/>
                                        </p:tgtEl>
                                      </p:cBhvr>
                                    </p:animEffect>
                                    <p:set>
                                      <p:cBhvr>
                                        <p:cTn id="65" dur="1" fill="hold">
                                          <p:stCondLst>
                                            <p:cond delay="499"/>
                                          </p:stCondLst>
                                        </p:cTn>
                                        <p:tgtEl>
                                          <p:spTgt spid="36891"/>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4" presetClass="exit" presetSubtype="16" fill="hold" grpId="0" nodeType="withEffect">
                                  <p:stCondLst>
                                    <p:cond delay="2000"/>
                                  </p:stCondLst>
                                  <p:childTnLst>
                                    <p:animEffect transition="out" filter="box(in)">
                                      <p:cBhvr>
                                        <p:cTn id="67" dur="500"/>
                                        <p:tgtEl>
                                          <p:spTgt spid="36892"/>
                                        </p:tgtEl>
                                      </p:cBhvr>
                                    </p:animEffect>
                                    <p:set>
                                      <p:cBhvr>
                                        <p:cTn id="68" dur="1" fill="hold">
                                          <p:stCondLst>
                                            <p:cond delay="499"/>
                                          </p:stCondLst>
                                        </p:cTn>
                                        <p:tgtEl>
                                          <p:spTgt spid="3689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hammer.wav"/>
                                        </p:tgtEl>
                                      </p:cMediaNode>
                                    </p:audio>
                                  </p:subTnLst>
                                </p:cTn>
                              </p:par>
                              <p:par>
                                <p:cTn id="69" presetID="4" presetClass="exit" presetSubtype="16" fill="hold" grpId="0" nodeType="withEffect">
                                  <p:stCondLst>
                                    <p:cond delay="1000"/>
                                  </p:stCondLst>
                                  <p:childTnLst>
                                    <p:animEffect transition="out" filter="box(in)">
                                      <p:cBhvr>
                                        <p:cTn id="70" dur="500"/>
                                        <p:tgtEl>
                                          <p:spTgt spid="36893"/>
                                        </p:tgtEl>
                                      </p:cBhvr>
                                    </p:animEffect>
                                    <p:set>
                                      <p:cBhvr>
                                        <p:cTn id="71" dur="1" fill="hold">
                                          <p:stCondLst>
                                            <p:cond delay="499"/>
                                          </p:stCondLst>
                                        </p:cTn>
                                        <p:tgtEl>
                                          <p:spTgt spid="36893"/>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hammer.wav"/>
                                        </p:tgtEl>
                                      </p:cMediaNode>
                                    </p:audio>
                                  </p:subTnLst>
                                </p:cTn>
                              </p:par>
                              <p:par>
                                <p:cTn id="72" presetID="4" presetClass="exit" presetSubtype="16" fill="hold" grpId="0" nodeType="withEffect">
                                  <p:stCondLst>
                                    <p:cond delay="0"/>
                                  </p:stCondLst>
                                  <p:childTnLst>
                                    <p:animEffect transition="out" filter="box(in)">
                                      <p:cBhvr>
                                        <p:cTn id="73" dur="500"/>
                                        <p:tgtEl>
                                          <p:spTgt spid="36878"/>
                                        </p:tgtEl>
                                      </p:cBhvr>
                                    </p:animEffect>
                                    <p:set>
                                      <p:cBhvr>
                                        <p:cTn id="74" dur="1" fill="hold">
                                          <p:stCondLst>
                                            <p:cond delay="499"/>
                                          </p:stCondLst>
                                        </p:cTn>
                                        <p:tgtEl>
                                          <p:spTgt spid="36878"/>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5" name="push.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000"/>
                                        <p:tgtEl>
                                          <p:spTgt spid="30"/>
                                        </p:tgtEl>
                                      </p:cBhvr>
                                    </p:animEffect>
                                  </p:childTnLst>
                                  <p:subTnLst>
                                    <p:audio>
                                      <p:cMediaNode>
                                        <p:cTn display="0" masterRel="sameClick">
                                          <p:stCondLst>
                                            <p:cond evt="begin" delay="0">
                                              <p:tn val="7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2" grpId="0"/>
      <p:bldP spid="36874" grpId="0"/>
      <p:bldP spid="36878" grpId="0" animBg="1"/>
      <p:bldP spid="36879" grpId="0" animBg="1"/>
      <p:bldP spid="36880" grpId="0" animBg="1"/>
      <p:bldP spid="36881" grpId="0" animBg="1"/>
      <p:bldP spid="36882" grpId="0" animBg="1"/>
      <p:bldP spid="36883" grpId="0" animBg="1"/>
      <p:bldP spid="36884" grpId="0" animBg="1"/>
      <p:bldP spid="36885" grpId="0" animBg="1"/>
      <p:bldP spid="36886" grpId="0" animBg="1"/>
      <p:bldP spid="36887" grpId="0" animBg="1"/>
      <p:bldP spid="36888" grpId="0" animBg="1"/>
      <p:bldP spid="36889" grpId="0" animBg="1"/>
      <p:bldP spid="36890" grpId="0" animBg="1"/>
      <p:bldP spid="36891" grpId="0" animBg="1"/>
      <p:bldP spid="36892" grpId="0" animBg="1"/>
      <p:bldP spid="36893" grpId="0" animBg="1"/>
      <p:bldP spid="368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INSET3"/>
          <p:cNvPicPr>
            <a:picLocks noChangeAspect="1" noChangeArrowheads="1"/>
          </p:cNvPicPr>
          <p:nvPr/>
        </p:nvPicPr>
        <p:blipFill>
          <a:blip r:embed="rId3"/>
          <a:srcRect/>
          <a:stretch>
            <a:fillRect/>
          </a:stretch>
        </p:blipFill>
        <p:spPr bwMode="auto">
          <a:xfrm>
            <a:off x="6781800" y="4657725"/>
            <a:ext cx="2328863" cy="2133600"/>
          </a:xfrm>
          <a:prstGeom prst="rect">
            <a:avLst/>
          </a:prstGeom>
          <a:noFill/>
          <a:ln w="9525">
            <a:noFill/>
            <a:miter lim="800000"/>
            <a:headEnd/>
            <a:tailEnd/>
          </a:ln>
        </p:spPr>
      </p:pic>
      <p:pic>
        <p:nvPicPr>
          <p:cNvPr id="22531" name="Picture 3" descr="POINSET2"/>
          <p:cNvPicPr>
            <a:picLocks noChangeAspect="1" noChangeArrowheads="1"/>
          </p:cNvPicPr>
          <p:nvPr/>
        </p:nvPicPr>
        <p:blipFill>
          <a:blip r:embed="rId4"/>
          <a:srcRect/>
          <a:stretch>
            <a:fillRect/>
          </a:stretch>
        </p:blipFill>
        <p:spPr bwMode="auto">
          <a:xfrm>
            <a:off x="-52388" y="23813"/>
            <a:ext cx="2514601" cy="2505075"/>
          </a:xfrm>
          <a:prstGeom prst="rect">
            <a:avLst/>
          </a:prstGeom>
          <a:noFill/>
          <a:ln w="9525">
            <a:noFill/>
            <a:miter lim="800000"/>
            <a:headEnd/>
            <a:tailEnd/>
          </a:ln>
        </p:spPr>
      </p:pic>
      <p:sp>
        <p:nvSpPr>
          <p:cNvPr id="22532" name="Text Box 4"/>
          <p:cNvSpPr txBox="1">
            <a:spLocks noChangeArrowheads="1"/>
          </p:cNvSpPr>
          <p:nvPr/>
        </p:nvSpPr>
        <p:spPr bwMode="auto">
          <a:xfrm>
            <a:off x="533400" y="3032125"/>
            <a:ext cx="9144000" cy="701675"/>
          </a:xfrm>
          <a:prstGeom prst="rect">
            <a:avLst/>
          </a:prstGeom>
          <a:noFill/>
          <a:ln w="9525">
            <a:noFill/>
            <a:miter lim="800000"/>
            <a:headEnd/>
            <a:tailEnd/>
          </a:ln>
        </p:spPr>
        <p:txBody>
          <a:bodyPr>
            <a:spAutoFit/>
          </a:bodyPr>
          <a:lstStyle/>
          <a:p>
            <a:pPr eaLnBrk="1" hangingPunct="1"/>
            <a:r>
              <a:rPr lang="en-US" sz="4000" dirty="0">
                <a:latin typeface="VNI-Times" pitchFamily="2" charset="0"/>
              </a:rPr>
              <a:t>PHAÀN  THUÔÛNG LAØ ÑIEÅM </a:t>
            </a:r>
            <a:r>
              <a:rPr lang="en-US" sz="4000" dirty="0" smtClean="0">
                <a:latin typeface="VNI-Times" pitchFamily="2" charset="0"/>
              </a:rPr>
              <a:t>10</a:t>
            </a:r>
            <a:endParaRPr lang="en-US" sz="4000" dirty="0">
              <a:latin typeface="VNI-Times" pitchFamily="2" charset="0"/>
            </a:endParaRPr>
          </a:p>
        </p:txBody>
      </p:sp>
      <p:sp>
        <p:nvSpPr>
          <p:cNvPr id="37893"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7894" name="AutoShape 6"/>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7895"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7896"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7897"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7898"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w="9525">
            <a:noFill/>
            <a:miter lim="800000"/>
            <a:headEnd/>
            <a:tailEnd/>
          </a:ln>
        </p:spPr>
        <p:txBody>
          <a:bodyPr wrap="none" anchor="ctr"/>
          <a:lstStyle/>
          <a:p>
            <a:endParaRPr lang="en-US"/>
          </a:p>
        </p:txBody>
      </p:sp>
      <p:pic>
        <p:nvPicPr>
          <p:cNvPr id="4" name="Picture 12" descr="32623773"/>
          <p:cNvPicPr>
            <a:picLocks noChangeAspect="1" noChangeArrowheads="1" noCrop="1"/>
          </p:cNvPicPr>
          <p:nvPr/>
        </p:nvPicPr>
        <p:blipFill>
          <a:blip r:embed="rId5"/>
          <a:srcRect/>
          <a:stretch>
            <a:fillRect/>
          </a:stretch>
        </p:blipFill>
        <p:spPr bwMode="auto">
          <a:xfrm rot="-2555092">
            <a:off x="2743200" y="3962400"/>
            <a:ext cx="1241425" cy="1527175"/>
          </a:xfrm>
          <a:prstGeom prst="rect">
            <a:avLst/>
          </a:prstGeom>
          <a:noFill/>
          <a:ln w="9525">
            <a:noFill/>
            <a:miter lim="800000"/>
            <a:headEnd/>
            <a:tailEnd/>
          </a:ln>
        </p:spPr>
      </p:pic>
      <p:sp>
        <p:nvSpPr>
          <p:cNvPr id="37901" name="AutoShape 13">
            <a:hlinkClick r:id="rId6" action="ppaction://hlinksldjump"/>
          </p:cNvPr>
          <p:cNvSpPr>
            <a:spLocks noChangeArrowheads="1"/>
          </p:cNvSpPr>
          <p:nvPr/>
        </p:nvSpPr>
        <p:spPr bwMode="auto">
          <a:xfrm>
            <a:off x="7010400" y="5638800"/>
            <a:ext cx="1600200" cy="838200"/>
          </a:xfrm>
          <a:prstGeom prst="star5">
            <a:avLst/>
          </a:prstGeom>
          <a:gradFill rotWithShape="1">
            <a:gsLst>
              <a:gs pos="0">
                <a:srgbClr val="6666FF"/>
              </a:gs>
              <a:gs pos="100000">
                <a:srgbClr val="00FFFF"/>
              </a:gs>
            </a:gsLst>
            <a:lin ang="5400000" scaled="1"/>
          </a:gradFill>
          <a:ln w="63500" algn="ctr">
            <a:solidFill>
              <a:srgbClr val="800000"/>
            </a:solidFill>
            <a:miter lim="800000"/>
            <a:headEnd/>
            <a:tailEnd/>
          </a:ln>
          <a:effectLst/>
        </p:spPr>
        <p:txBody>
          <a:bodyPr wrap="none" anchor="ctr"/>
          <a:lstStyle/>
          <a:p>
            <a:pPr>
              <a:defRPr/>
            </a:pPr>
            <a:r>
              <a:rPr lang="en-US" dirty="0" err="1">
                <a:latin typeface="Times New Roman" pitchFamily="18" charset="0"/>
              </a:rPr>
              <a:t>Chọn</a:t>
            </a:r>
            <a:r>
              <a:rPr lang="en-US" dirty="0">
                <a:latin typeface="Times New Roman" pitchFamily="18" charset="0"/>
              </a:rPr>
              <a:t> </a:t>
            </a:r>
            <a:r>
              <a:rPr lang="en-US" dirty="0" err="1">
                <a:latin typeface="Times New Roman" pitchFamily="18" charset="0"/>
              </a:rPr>
              <a:t>hộp</a:t>
            </a:r>
            <a:endParaRPr lang="en-US" dirty="0">
              <a:latin typeface="Times New Roman" pitchFamily="18" charset="0"/>
            </a:endParaRPr>
          </a:p>
        </p:txBody>
      </p:sp>
    </p:spTree>
    <p:extLst>
      <p:ext uri="{BB962C8B-B14F-4D97-AF65-F5344CB8AC3E}">
        <p14:creationId xmlns:p14="http://schemas.microsoft.com/office/powerpoint/2010/main" val="1401532841"/>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fltVal val="0"/>
                                          </p:val>
                                        </p:tav>
                                        <p:tav tm="100000">
                                          <p:val>
                                            <p:strVal val="#ppt_h"/>
                                          </p:val>
                                        </p:tav>
                                      </p:tavLst>
                                    </p:anim>
                                    <p:anim calcmode="lin" valueType="num">
                                      <p:cBhvr>
                                        <p:cTn id="9" dur="500" fill="hold"/>
                                        <p:tgtEl>
                                          <p:spTgt spid="37893"/>
                                        </p:tgtEl>
                                        <p:attrNameLst>
                                          <p:attrName>ppt_x</p:attrName>
                                        </p:attrNameLst>
                                      </p:cBhvr>
                                      <p:tavLst>
                                        <p:tav tm="0">
                                          <p:val>
                                            <p:fltVal val="0.5"/>
                                          </p:val>
                                        </p:tav>
                                        <p:tav tm="100000">
                                          <p:val>
                                            <p:strVal val="#ppt_x"/>
                                          </p:val>
                                        </p:tav>
                                      </p:tavLst>
                                    </p:anim>
                                    <p:anim calcmode="lin" valueType="num">
                                      <p:cBhvr>
                                        <p:cTn id="10" dur="500" fill="hold"/>
                                        <p:tgtEl>
                                          <p:spTgt spid="3789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37897"/>
                                        </p:tgtEl>
                                        <p:attrNameLst>
                                          <p:attrName>style.visibility</p:attrName>
                                        </p:attrNameLst>
                                      </p:cBhvr>
                                      <p:to>
                                        <p:strVal val="visible"/>
                                      </p:to>
                                    </p:set>
                                    <p:anim calcmode="lin" valueType="num">
                                      <p:cBhvr>
                                        <p:cTn id="14" dur="500" fill="hold"/>
                                        <p:tgtEl>
                                          <p:spTgt spid="37897"/>
                                        </p:tgtEl>
                                        <p:attrNameLst>
                                          <p:attrName>ppt_w</p:attrName>
                                        </p:attrNameLst>
                                      </p:cBhvr>
                                      <p:tavLst>
                                        <p:tav tm="0">
                                          <p:val>
                                            <p:fltVal val="0"/>
                                          </p:val>
                                        </p:tav>
                                        <p:tav tm="100000">
                                          <p:val>
                                            <p:strVal val="#ppt_w"/>
                                          </p:val>
                                        </p:tav>
                                      </p:tavLst>
                                    </p:anim>
                                    <p:anim calcmode="lin" valueType="num">
                                      <p:cBhvr>
                                        <p:cTn id="15" dur="500" fill="hold"/>
                                        <p:tgtEl>
                                          <p:spTgt spid="37897"/>
                                        </p:tgtEl>
                                        <p:attrNameLst>
                                          <p:attrName>ppt_h</p:attrName>
                                        </p:attrNameLst>
                                      </p:cBhvr>
                                      <p:tavLst>
                                        <p:tav tm="0">
                                          <p:val>
                                            <p:fltVal val="0"/>
                                          </p:val>
                                        </p:tav>
                                        <p:tav tm="100000">
                                          <p:val>
                                            <p:strVal val="#ppt_h"/>
                                          </p:val>
                                        </p:tav>
                                      </p:tavLst>
                                    </p:anim>
                                    <p:anim calcmode="lin" valueType="num">
                                      <p:cBhvr>
                                        <p:cTn id="16" dur="500" fill="hold"/>
                                        <p:tgtEl>
                                          <p:spTgt spid="37897"/>
                                        </p:tgtEl>
                                        <p:attrNameLst>
                                          <p:attrName>ppt_x</p:attrName>
                                        </p:attrNameLst>
                                      </p:cBhvr>
                                      <p:tavLst>
                                        <p:tav tm="0">
                                          <p:val>
                                            <p:fltVal val="0.5"/>
                                          </p:val>
                                        </p:tav>
                                        <p:tav tm="100000">
                                          <p:val>
                                            <p:strVal val="#ppt_x"/>
                                          </p:val>
                                        </p:tav>
                                      </p:tavLst>
                                    </p:anim>
                                    <p:anim calcmode="lin" valueType="num">
                                      <p:cBhvr>
                                        <p:cTn id="17" dur="500" fill="hold"/>
                                        <p:tgtEl>
                                          <p:spTgt spid="37897"/>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37895"/>
                                        </p:tgtEl>
                                        <p:attrNameLst>
                                          <p:attrName>style.visibility</p:attrName>
                                        </p:attrNameLst>
                                      </p:cBhvr>
                                      <p:to>
                                        <p:strVal val="visible"/>
                                      </p:to>
                                    </p:set>
                                    <p:anim calcmode="lin" valueType="num">
                                      <p:cBhvr>
                                        <p:cTn id="21" dur="500" fill="hold"/>
                                        <p:tgtEl>
                                          <p:spTgt spid="37895"/>
                                        </p:tgtEl>
                                        <p:attrNameLst>
                                          <p:attrName>ppt_w</p:attrName>
                                        </p:attrNameLst>
                                      </p:cBhvr>
                                      <p:tavLst>
                                        <p:tav tm="0">
                                          <p:val>
                                            <p:fltVal val="0"/>
                                          </p:val>
                                        </p:tav>
                                        <p:tav tm="100000">
                                          <p:val>
                                            <p:strVal val="#ppt_w"/>
                                          </p:val>
                                        </p:tav>
                                      </p:tavLst>
                                    </p:anim>
                                    <p:anim calcmode="lin" valueType="num">
                                      <p:cBhvr>
                                        <p:cTn id="22" dur="500" fill="hold"/>
                                        <p:tgtEl>
                                          <p:spTgt spid="37895"/>
                                        </p:tgtEl>
                                        <p:attrNameLst>
                                          <p:attrName>ppt_h</p:attrName>
                                        </p:attrNameLst>
                                      </p:cBhvr>
                                      <p:tavLst>
                                        <p:tav tm="0">
                                          <p:val>
                                            <p:fltVal val="0"/>
                                          </p:val>
                                        </p:tav>
                                        <p:tav tm="100000">
                                          <p:val>
                                            <p:strVal val="#ppt_h"/>
                                          </p:val>
                                        </p:tav>
                                      </p:tavLst>
                                    </p:anim>
                                    <p:anim calcmode="lin" valueType="num">
                                      <p:cBhvr>
                                        <p:cTn id="23" dur="500" fill="hold"/>
                                        <p:tgtEl>
                                          <p:spTgt spid="37895"/>
                                        </p:tgtEl>
                                        <p:attrNameLst>
                                          <p:attrName>ppt_x</p:attrName>
                                        </p:attrNameLst>
                                      </p:cBhvr>
                                      <p:tavLst>
                                        <p:tav tm="0">
                                          <p:val>
                                            <p:fltVal val="0.5"/>
                                          </p:val>
                                        </p:tav>
                                        <p:tav tm="100000">
                                          <p:val>
                                            <p:strVal val="#ppt_x"/>
                                          </p:val>
                                        </p:tav>
                                      </p:tavLst>
                                    </p:anim>
                                    <p:anim calcmode="lin" valueType="num">
                                      <p:cBhvr>
                                        <p:cTn id="24" dur="500" fill="hold"/>
                                        <p:tgtEl>
                                          <p:spTgt spid="37895"/>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37896"/>
                                        </p:tgtEl>
                                        <p:attrNameLst>
                                          <p:attrName>style.visibility</p:attrName>
                                        </p:attrNameLst>
                                      </p:cBhvr>
                                      <p:to>
                                        <p:strVal val="visible"/>
                                      </p:to>
                                    </p:set>
                                    <p:anim calcmode="lin" valueType="num">
                                      <p:cBhvr>
                                        <p:cTn id="28" dur="500" fill="hold"/>
                                        <p:tgtEl>
                                          <p:spTgt spid="37896"/>
                                        </p:tgtEl>
                                        <p:attrNameLst>
                                          <p:attrName>ppt_w</p:attrName>
                                        </p:attrNameLst>
                                      </p:cBhvr>
                                      <p:tavLst>
                                        <p:tav tm="0">
                                          <p:val>
                                            <p:fltVal val="0"/>
                                          </p:val>
                                        </p:tav>
                                        <p:tav tm="100000">
                                          <p:val>
                                            <p:strVal val="#ppt_w"/>
                                          </p:val>
                                        </p:tav>
                                      </p:tavLst>
                                    </p:anim>
                                    <p:anim calcmode="lin" valueType="num">
                                      <p:cBhvr>
                                        <p:cTn id="29" dur="500" fill="hold"/>
                                        <p:tgtEl>
                                          <p:spTgt spid="37896"/>
                                        </p:tgtEl>
                                        <p:attrNameLst>
                                          <p:attrName>ppt_h</p:attrName>
                                        </p:attrNameLst>
                                      </p:cBhvr>
                                      <p:tavLst>
                                        <p:tav tm="0">
                                          <p:val>
                                            <p:fltVal val="0"/>
                                          </p:val>
                                        </p:tav>
                                        <p:tav tm="100000">
                                          <p:val>
                                            <p:strVal val="#ppt_h"/>
                                          </p:val>
                                        </p:tav>
                                      </p:tavLst>
                                    </p:anim>
                                    <p:anim calcmode="lin" valueType="num">
                                      <p:cBhvr>
                                        <p:cTn id="30" dur="500" fill="hold"/>
                                        <p:tgtEl>
                                          <p:spTgt spid="37896"/>
                                        </p:tgtEl>
                                        <p:attrNameLst>
                                          <p:attrName>ppt_x</p:attrName>
                                        </p:attrNameLst>
                                      </p:cBhvr>
                                      <p:tavLst>
                                        <p:tav tm="0">
                                          <p:val>
                                            <p:fltVal val="0.5"/>
                                          </p:val>
                                        </p:tav>
                                        <p:tav tm="100000">
                                          <p:val>
                                            <p:strVal val="#ppt_x"/>
                                          </p:val>
                                        </p:tav>
                                      </p:tavLst>
                                    </p:anim>
                                    <p:anim calcmode="lin" valueType="num">
                                      <p:cBhvr>
                                        <p:cTn id="31" dur="500" fill="hold"/>
                                        <p:tgtEl>
                                          <p:spTgt spid="3789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37898"/>
                                        </p:tgtEl>
                                        <p:attrNameLst>
                                          <p:attrName>style.visibility</p:attrName>
                                        </p:attrNameLst>
                                      </p:cBhvr>
                                      <p:to>
                                        <p:strVal val="visible"/>
                                      </p:to>
                                    </p:set>
                                    <p:anim calcmode="lin" valueType="num">
                                      <p:cBhvr>
                                        <p:cTn id="35" dur="500" fill="hold"/>
                                        <p:tgtEl>
                                          <p:spTgt spid="37898"/>
                                        </p:tgtEl>
                                        <p:attrNameLst>
                                          <p:attrName>ppt_w</p:attrName>
                                        </p:attrNameLst>
                                      </p:cBhvr>
                                      <p:tavLst>
                                        <p:tav tm="0">
                                          <p:val>
                                            <p:fltVal val="0"/>
                                          </p:val>
                                        </p:tav>
                                        <p:tav tm="100000">
                                          <p:val>
                                            <p:strVal val="#ppt_w"/>
                                          </p:val>
                                        </p:tav>
                                      </p:tavLst>
                                    </p:anim>
                                    <p:anim calcmode="lin" valueType="num">
                                      <p:cBhvr>
                                        <p:cTn id="36" dur="500" fill="hold"/>
                                        <p:tgtEl>
                                          <p:spTgt spid="37898"/>
                                        </p:tgtEl>
                                        <p:attrNameLst>
                                          <p:attrName>ppt_h</p:attrName>
                                        </p:attrNameLst>
                                      </p:cBhvr>
                                      <p:tavLst>
                                        <p:tav tm="0">
                                          <p:val>
                                            <p:fltVal val="0"/>
                                          </p:val>
                                        </p:tav>
                                        <p:tav tm="100000">
                                          <p:val>
                                            <p:strVal val="#ppt_h"/>
                                          </p:val>
                                        </p:tav>
                                      </p:tavLst>
                                    </p:anim>
                                    <p:anim calcmode="lin" valueType="num">
                                      <p:cBhvr>
                                        <p:cTn id="37" dur="500" fill="hold"/>
                                        <p:tgtEl>
                                          <p:spTgt spid="37898"/>
                                        </p:tgtEl>
                                        <p:attrNameLst>
                                          <p:attrName>ppt_x</p:attrName>
                                        </p:attrNameLst>
                                      </p:cBhvr>
                                      <p:tavLst>
                                        <p:tav tm="0">
                                          <p:val>
                                            <p:fltVal val="0.5"/>
                                          </p:val>
                                        </p:tav>
                                        <p:tav tm="100000">
                                          <p:val>
                                            <p:strVal val="#ppt_x"/>
                                          </p:val>
                                        </p:tav>
                                      </p:tavLst>
                                    </p:anim>
                                    <p:anim calcmode="lin" valueType="num">
                                      <p:cBhvr>
                                        <p:cTn id="38" dur="500" fill="hold"/>
                                        <p:tgtEl>
                                          <p:spTgt spid="37898"/>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37894"/>
                                        </p:tgtEl>
                                        <p:attrNameLst>
                                          <p:attrName>style.visibility</p:attrName>
                                        </p:attrNameLst>
                                      </p:cBhvr>
                                      <p:to>
                                        <p:strVal val="visible"/>
                                      </p:to>
                                    </p:set>
                                    <p:anim calcmode="lin" valueType="num">
                                      <p:cBhvr>
                                        <p:cTn id="42" dur="500" fill="hold"/>
                                        <p:tgtEl>
                                          <p:spTgt spid="37894"/>
                                        </p:tgtEl>
                                        <p:attrNameLst>
                                          <p:attrName>ppt_w</p:attrName>
                                        </p:attrNameLst>
                                      </p:cBhvr>
                                      <p:tavLst>
                                        <p:tav tm="0">
                                          <p:val>
                                            <p:fltVal val="0"/>
                                          </p:val>
                                        </p:tav>
                                        <p:tav tm="100000">
                                          <p:val>
                                            <p:strVal val="#ppt_w"/>
                                          </p:val>
                                        </p:tav>
                                      </p:tavLst>
                                    </p:anim>
                                    <p:anim calcmode="lin" valueType="num">
                                      <p:cBhvr>
                                        <p:cTn id="43" dur="500" fill="hold"/>
                                        <p:tgtEl>
                                          <p:spTgt spid="37894"/>
                                        </p:tgtEl>
                                        <p:attrNameLst>
                                          <p:attrName>ppt_h</p:attrName>
                                        </p:attrNameLst>
                                      </p:cBhvr>
                                      <p:tavLst>
                                        <p:tav tm="0">
                                          <p:val>
                                            <p:fltVal val="0"/>
                                          </p:val>
                                        </p:tav>
                                        <p:tav tm="100000">
                                          <p:val>
                                            <p:strVal val="#ppt_h"/>
                                          </p:val>
                                        </p:tav>
                                      </p:tavLst>
                                    </p:anim>
                                    <p:anim calcmode="lin" valueType="num">
                                      <p:cBhvr>
                                        <p:cTn id="44" dur="500" fill="hold"/>
                                        <p:tgtEl>
                                          <p:spTgt spid="37894"/>
                                        </p:tgtEl>
                                        <p:attrNameLst>
                                          <p:attrName>ppt_x</p:attrName>
                                        </p:attrNameLst>
                                      </p:cBhvr>
                                      <p:tavLst>
                                        <p:tav tm="0">
                                          <p:val>
                                            <p:fltVal val="0.5"/>
                                          </p:val>
                                        </p:tav>
                                        <p:tav tm="100000">
                                          <p:val>
                                            <p:strVal val="#ppt_x"/>
                                          </p:val>
                                        </p:tav>
                                      </p:tavLst>
                                    </p:anim>
                                    <p:anim calcmode="lin" valueType="num">
                                      <p:cBhvr>
                                        <p:cTn id="45" dur="500" fill="hold"/>
                                        <p:tgtEl>
                                          <p:spTgt spid="3789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3000" y="6700"/>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P spid="37897" grpId="0" animBg="1"/>
      <p:bldP spid="378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INSET3"/>
          <p:cNvPicPr>
            <a:picLocks noChangeAspect="1" noChangeArrowheads="1"/>
          </p:cNvPicPr>
          <p:nvPr/>
        </p:nvPicPr>
        <p:blipFill>
          <a:blip r:embed="rId3"/>
          <a:srcRect/>
          <a:stretch>
            <a:fillRect/>
          </a:stretch>
        </p:blipFill>
        <p:spPr bwMode="auto">
          <a:xfrm>
            <a:off x="6781800" y="4657725"/>
            <a:ext cx="2328863" cy="2133600"/>
          </a:xfrm>
          <a:prstGeom prst="rect">
            <a:avLst/>
          </a:prstGeom>
          <a:noFill/>
          <a:ln w="9525">
            <a:noFill/>
            <a:miter lim="800000"/>
            <a:headEnd/>
            <a:tailEnd/>
          </a:ln>
        </p:spPr>
      </p:pic>
      <p:pic>
        <p:nvPicPr>
          <p:cNvPr id="23555" name="Picture 3" descr="POINSET2"/>
          <p:cNvPicPr>
            <a:picLocks noChangeAspect="1" noChangeArrowheads="1"/>
          </p:cNvPicPr>
          <p:nvPr/>
        </p:nvPicPr>
        <p:blipFill>
          <a:blip r:embed="rId4"/>
          <a:srcRect/>
          <a:stretch>
            <a:fillRect/>
          </a:stretch>
        </p:blipFill>
        <p:spPr bwMode="auto">
          <a:xfrm>
            <a:off x="-52388" y="23813"/>
            <a:ext cx="2514601" cy="2505075"/>
          </a:xfrm>
          <a:prstGeom prst="rect">
            <a:avLst/>
          </a:prstGeom>
          <a:noFill/>
          <a:ln w="9525">
            <a:noFill/>
            <a:miter lim="800000"/>
            <a:headEnd/>
            <a:tailEnd/>
          </a:ln>
        </p:spPr>
      </p:pic>
      <p:sp>
        <p:nvSpPr>
          <p:cNvPr id="23556" name="Text Box 4"/>
          <p:cNvSpPr txBox="1">
            <a:spLocks noChangeArrowheads="1"/>
          </p:cNvSpPr>
          <p:nvPr/>
        </p:nvSpPr>
        <p:spPr bwMode="auto">
          <a:xfrm>
            <a:off x="762000" y="2651125"/>
            <a:ext cx="9144000" cy="1323439"/>
          </a:xfrm>
          <a:prstGeom prst="rect">
            <a:avLst/>
          </a:prstGeom>
          <a:noFill/>
          <a:ln w="9525">
            <a:noFill/>
            <a:miter lim="800000"/>
            <a:headEnd/>
            <a:tailEnd/>
          </a:ln>
        </p:spPr>
        <p:txBody>
          <a:bodyPr>
            <a:spAutoFit/>
          </a:bodyPr>
          <a:lstStyle/>
          <a:p>
            <a:r>
              <a:rPr lang="en-US" sz="4000" dirty="0" smtClean="0">
                <a:latin typeface="VNI-Times" pitchFamily="2" charset="0"/>
              </a:rPr>
              <a:t>PHAÀN  THUÔÛNG LAØ ÑIEÅM 10</a:t>
            </a:r>
          </a:p>
          <a:p>
            <a:pPr eaLnBrk="1" hangingPunct="1"/>
            <a:r>
              <a:rPr lang="en-US" sz="4000" dirty="0" smtClean="0">
                <a:latin typeface="VNI-Times" pitchFamily="2" charset="0"/>
              </a:rPr>
              <a:t>Ø </a:t>
            </a:r>
            <a:endParaRPr lang="en-US" sz="4000" dirty="0">
              <a:latin typeface="VNI-Times" pitchFamily="2" charset="0"/>
            </a:endParaRPr>
          </a:p>
        </p:txBody>
      </p:sp>
      <p:sp>
        <p:nvSpPr>
          <p:cNvPr id="38917"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8918" name="AutoShape 6"/>
          <p:cNvSpPr>
            <a:spLocks noChangeArrowheads="1"/>
          </p:cNvSpPr>
          <p:nvPr/>
        </p:nvSpPr>
        <p:spPr bwMode="auto">
          <a:xfrm>
            <a:off x="7848600" y="304800"/>
            <a:ext cx="1295400" cy="4191000"/>
          </a:xfrm>
          <a:prstGeom prst="irregularSeal2">
            <a:avLst/>
          </a:prstGeom>
          <a:gradFill rotWithShape="1">
            <a:gsLst>
              <a:gs pos="0">
                <a:schemeClr val="hlink"/>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8919"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8920"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8921"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w="9525">
            <a:noFill/>
            <a:miter lim="800000"/>
            <a:headEnd/>
            <a:tailEnd/>
          </a:ln>
        </p:spPr>
        <p:txBody>
          <a:bodyPr wrap="none" anchor="ctr"/>
          <a:lstStyle/>
          <a:p>
            <a:endParaRPr lang="en-US"/>
          </a:p>
        </p:txBody>
      </p:sp>
      <p:sp>
        <p:nvSpPr>
          <p:cNvPr id="38922"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w="9525">
            <a:noFill/>
            <a:miter lim="800000"/>
            <a:headEnd/>
            <a:tailEnd/>
          </a:ln>
        </p:spPr>
        <p:txBody>
          <a:bodyPr wrap="none" anchor="ctr"/>
          <a:lstStyle/>
          <a:p>
            <a:endParaRPr lang="en-US"/>
          </a:p>
        </p:txBody>
      </p:sp>
      <p:pic>
        <p:nvPicPr>
          <p:cNvPr id="4" name="Picture 12" descr="32623773"/>
          <p:cNvPicPr>
            <a:picLocks noChangeAspect="1" noChangeArrowheads="1" noCrop="1"/>
          </p:cNvPicPr>
          <p:nvPr/>
        </p:nvPicPr>
        <p:blipFill>
          <a:blip r:embed="rId5"/>
          <a:srcRect/>
          <a:stretch>
            <a:fillRect/>
          </a:stretch>
        </p:blipFill>
        <p:spPr bwMode="auto">
          <a:xfrm rot="-2555092">
            <a:off x="5077409" y="4333448"/>
            <a:ext cx="1241425" cy="1527175"/>
          </a:xfrm>
          <a:prstGeom prst="rect">
            <a:avLst/>
          </a:prstGeom>
          <a:noFill/>
          <a:ln w="9525">
            <a:noFill/>
            <a:miter lim="800000"/>
            <a:headEnd/>
            <a:tailEnd/>
          </a:ln>
        </p:spPr>
      </p:pic>
      <p:sp>
        <p:nvSpPr>
          <p:cNvPr id="38925" name="AutoShape 13">
            <a:hlinkClick r:id="rId6" action="ppaction://hlinksldjump"/>
          </p:cNvPr>
          <p:cNvSpPr>
            <a:spLocks noChangeArrowheads="1"/>
          </p:cNvSpPr>
          <p:nvPr/>
        </p:nvSpPr>
        <p:spPr bwMode="auto">
          <a:xfrm>
            <a:off x="7239000" y="5562600"/>
            <a:ext cx="1600200" cy="838200"/>
          </a:xfrm>
          <a:prstGeom prst="star5">
            <a:avLst/>
          </a:prstGeom>
          <a:gradFill rotWithShape="1">
            <a:gsLst>
              <a:gs pos="0">
                <a:srgbClr val="6666FF"/>
              </a:gs>
              <a:gs pos="100000">
                <a:srgbClr val="00FFFF"/>
              </a:gs>
            </a:gsLst>
            <a:lin ang="5400000" scaled="1"/>
          </a:gradFill>
          <a:ln w="63500" algn="ctr">
            <a:solidFill>
              <a:srgbClr val="800000"/>
            </a:solidFill>
            <a:miter lim="800000"/>
            <a:headEnd/>
            <a:tailEnd/>
          </a:ln>
          <a:effectLst/>
        </p:spPr>
        <p:txBody>
          <a:bodyPr wrap="none" anchor="ctr"/>
          <a:lstStyle/>
          <a:p>
            <a:pPr>
              <a:defRPr/>
            </a:pPr>
            <a:r>
              <a:rPr lang="en-US" dirty="0" err="1">
                <a:latin typeface="Times New Roman" pitchFamily="18" charset="0"/>
              </a:rPr>
              <a:t>Chọn</a:t>
            </a:r>
            <a:r>
              <a:rPr lang="en-US" dirty="0">
                <a:latin typeface="Times New Roman" pitchFamily="18" charset="0"/>
              </a:rPr>
              <a:t> </a:t>
            </a:r>
            <a:r>
              <a:rPr lang="en-US" dirty="0" err="1">
                <a:latin typeface="Times New Roman" pitchFamily="18" charset="0"/>
              </a:rPr>
              <a:t>hộp</a:t>
            </a:r>
            <a:endParaRPr lang="en-US" dirty="0">
              <a:latin typeface="Times New Roman" pitchFamily="18" charset="0"/>
            </a:endParaRPr>
          </a:p>
        </p:txBody>
      </p:sp>
    </p:spTree>
    <p:extLst>
      <p:ext uri="{BB962C8B-B14F-4D97-AF65-F5344CB8AC3E}">
        <p14:creationId xmlns:p14="http://schemas.microsoft.com/office/powerpoint/2010/main" val="30753697"/>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anim calcmode="lin" valueType="num">
                                      <p:cBhvr>
                                        <p:cTn id="9" dur="500" fill="hold"/>
                                        <p:tgtEl>
                                          <p:spTgt spid="38917"/>
                                        </p:tgtEl>
                                        <p:attrNameLst>
                                          <p:attrName>ppt_x</p:attrName>
                                        </p:attrNameLst>
                                      </p:cBhvr>
                                      <p:tavLst>
                                        <p:tav tm="0">
                                          <p:val>
                                            <p:fltVal val="0.5"/>
                                          </p:val>
                                        </p:tav>
                                        <p:tav tm="100000">
                                          <p:val>
                                            <p:strVal val="#ppt_x"/>
                                          </p:val>
                                        </p:tav>
                                      </p:tavLst>
                                    </p:anim>
                                    <p:anim calcmode="lin" valueType="num">
                                      <p:cBhvr>
                                        <p:cTn id="10" dur="500" fill="hold"/>
                                        <p:tgtEl>
                                          <p:spTgt spid="38917"/>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38921"/>
                                        </p:tgtEl>
                                        <p:attrNameLst>
                                          <p:attrName>style.visibility</p:attrName>
                                        </p:attrNameLst>
                                      </p:cBhvr>
                                      <p:to>
                                        <p:strVal val="visible"/>
                                      </p:to>
                                    </p:set>
                                    <p:anim calcmode="lin" valueType="num">
                                      <p:cBhvr>
                                        <p:cTn id="14" dur="500" fill="hold"/>
                                        <p:tgtEl>
                                          <p:spTgt spid="38921"/>
                                        </p:tgtEl>
                                        <p:attrNameLst>
                                          <p:attrName>ppt_w</p:attrName>
                                        </p:attrNameLst>
                                      </p:cBhvr>
                                      <p:tavLst>
                                        <p:tav tm="0">
                                          <p:val>
                                            <p:fltVal val="0"/>
                                          </p:val>
                                        </p:tav>
                                        <p:tav tm="100000">
                                          <p:val>
                                            <p:strVal val="#ppt_w"/>
                                          </p:val>
                                        </p:tav>
                                      </p:tavLst>
                                    </p:anim>
                                    <p:anim calcmode="lin" valueType="num">
                                      <p:cBhvr>
                                        <p:cTn id="15" dur="500" fill="hold"/>
                                        <p:tgtEl>
                                          <p:spTgt spid="38921"/>
                                        </p:tgtEl>
                                        <p:attrNameLst>
                                          <p:attrName>ppt_h</p:attrName>
                                        </p:attrNameLst>
                                      </p:cBhvr>
                                      <p:tavLst>
                                        <p:tav tm="0">
                                          <p:val>
                                            <p:fltVal val="0"/>
                                          </p:val>
                                        </p:tav>
                                        <p:tav tm="100000">
                                          <p:val>
                                            <p:strVal val="#ppt_h"/>
                                          </p:val>
                                        </p:tav>
                                      </p:tavLst>
                                    </p:anim>
                                    <p:anim calcmode="lin" valueType="num">
                                      <p:cBhvr>
                                        <p:cTn id="16" dur="500" fill="hold"/>
                                        <p:tgtEl>
                                          <p:spTgt spid="38921"/>
                                        </p:tgtEl>
                                        <p:attrNameLst>
                                          <p:attrName>ppt_x</p:attrName>
                                        </p:attrNameLst>
                                      </p:cBhvr>
                                      <p:tavLst>
                                        <p:tav tm="0">
                                          <p:val>
                                            <p:fltVal val="0.5"/>
                                          </p:val>
                                        </p:tav>
                                        <p:tav tm="100000">
                                          <p:val>
                                            <p:strVal val="#ppt_x"/>
                                          </p:val>
                                        </p:tav>
                                      </p:tavLst>
                                    </p:anim>
                                    <p:anim calcmode="lin" valueType="num">
                                      <p:cBhvr>
                                        <p:cTn id="17" dur="500" fill="hold"/>
                                        <p:tgtEl>
                                          <p:spTgt spid="38921"/>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38919"/>
                                        </p:tgtEl>
                                        <p:attrNameLst>
                                          <p:attrName>style.visibility</p:attrName>
                                        </p:attrNameLst>
                                      </p:cBhvr>
                                      <p:to>
                                        <p:strVal val="visible"/>
                                      </p:to>
                                    </p:set>
                                    <p:anim calcmode="lin" valueType="num">
                                      <p:cBhvr>
                                        <p:cTn id="21" dur="500" fill="hold"/>
                                        <p:tgtEl>
                                          <p:spTgt spid="38919"/>
                                        </p:tgtEl>
                                        <p:attrNameLst>
                                          <p:attrName>ppt_w</p:attrName>
                                        </p:attrNameLst>
                                      </p:cBhvr>
                                      <p:tavLst>
                                        <p:tav tm="0">
                                          <p:val>
                                            <p:fltVal val="0"/>
                                          </p:val>
                                        </p:tav>
                                        <p:tav tm="100000">
                                          <p:val>
                                            <p:strVal val="#ppt_w"/>
                                          </p:val>
                                        </p:tav>
                                      </p:tavLst>
                                    </p:anim>
                                    <p:anim calcmode="lin" valueType="num">
                                      <p:cBhvr>
                                        <p:cTn id="22" dur="500" fill="hold"/>
                                        <p:tgtEl>
                                          <p:spTgt spid="38919"/>
                                        </p:tgtEl>
                                        <p:attrNameLst>
                                          <p:attrName>ppt_h</p:attrName>
                                        </p:attrNameLst>
                                      </p:cBhvr>
                                      <p:tavLst>
                                        <p:tav tm="0">
                                          <p:val>
                                            <p:fltVal val="0"/>
                                          </p:val>
                                        </p:tav>
                                        <p:tav tm="100000">
                                          <p:val>
                                            <p:strVal val="#ppt_h"/>
                                          </p:val>
                                        </p:tav>
                                      </p:tavLst>
                                    </p:anim>
                                    <p:anim calcmode="lin" valueType="num">
                                      <p:cBhvr>
                                        <p:cTn id="23" dur="500" fill="hold"/>
                                        <p:tgtEl>
                                          <p:spTgt spid="38919"/>
                                        </p:tgtEl>
                                        <p:attrNameLst>
                                          <p:attrName>ppt_x</p:attrName>
                                        </p:attrNameLst>
                                      </p:cBhvr>
                                      <p:tavLst>
                                        <p:tav tm="0">
                                          <p:val>
                                            <p:fltVal val="0.5"/>
                                          </p:val>
                                        </p:tav>
                                        <p:tav tm="100000">
                                          <p:val>
                                            <p:strVal val="#ppt_x"/>
                                          </p:val>
                                        </p:tav>
                                      </p:tavLst>
                                    </p:anim>
                                    <p:anim calcmode="lin" valueType="num">
                                      <p:cBhvr>
                                        <p:cTn id="24" dur="500" fill="hold"/>
                                        <p:tgtEl>
                                          <p:spTgt spid="38919"/>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38920"/>
                                        </p:tgtEl>
                                        <p:attrNameLst>
                                          <p:attrName>style.visibility</p:attrName>
                                        </p:attrNameLst>
                                      </p:cBhvr>
                                      <p:to>
                                        <p:strVal val="visible"/>
                                      </p:to>
                                    </p:set>
                                    <p:anim calcmode="lin" valueType="num">
                                      <p:cBhvr>
                                        <p:cTn id="28" dur="500" fill="hold"/>
                                        <p:tgtEl>
                                          <p:spTgt spid="38920"/>
                                        </p:tgtEl>
                                        <p:attrNameLst>
                                          <p:attrName>ppt_w</p:attrName>
                                        </p:attrNameLst>
                                      </p:cBhvr>
                                      <p:tavLst>
                                        <p:tav tm="0">
                                          <p:val>
                                            <p:fltVal val="0"/>
                                          </p:val>
                                        </p:tav>
                                        <p:tav tm="100000">
                                          <p:val>
                                            <p:strVal val="#ppt_w"/>
                                          </p:val>
                                        </p:tav>
                                      </p:tavLst>
                                    </p:anim>
                                    <p:anim calcmode="lin" valueType="num">
                                      <p:cBhvr>
                                        <p:cTn id="29" dur="500" fill="hold"/>
                                        <p:tgtEl>
                                          <p:spTgt spid="38920"/>
                                        </p:tgtEl>
                                        <p:attrNameLst>
                                          <p:attrName>ppt_h</p:attrName>
                                        </p:attrNameLst>
                                      </p:cBhvr>
                                      <p:tavLst>
                                        <p:tav tm="0">
                                          <p:val>
                                            <p:fltVal val="0"/>
                                          </p:val>
                                        </p:tav>
                                        <p:tav tm="100000">
                                          <p:val>
                                            <p:strVal val="#ppt_h"/>
                                          </p:val>
                                        </p:tav>
                                      </p:tavLst>
                                    </p:anim>
                                    <p:anim calcmode="lin" valueType="num">
                                      <p:cBhvr>
                                        <p:cTn id="30" dur="500" fill="hold"/>
                                        <p:tgtEl>
                                          <p:spTgt spid="38920"/>
                                        </p:tgtEl>
                                        <p:attrNameLst>
                                          <p:attrName>ppt_x</p:attrName>
                                        </p:attrNameLst>
                                      </p:cBhvr>
                                      <p:tavLst>
                                        <p:tav tm="0">
                                          <p:val>
                                            <p:fltVal val="0.5"/>
                                          </p:val>
                                        </p:tav>
                                        <p:tav tm="100000">
                                          <p:val>
                                            <p:strVal val="#ppt_x"/>
                                          </p:val>
                                        </p:tav>
                                      </p:tavLst>
                                    </p:anim>
                                    <p:anim calcmode="lin" valueType="num">
                                      <p:cBhvr>
                                        <p:cTn id="31" dur="500" fill="hold"/>
                                        <p:tgtEl>
                                          <p:spTgt spid="38920"/>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38922"/>
                                        </p:tgtEl>
                                        <p:attrNameLst>
                                          <p:attrName>style.visibility</p:attrName>
                                        </p:attrNameLst>
                                      </p:cBhvr>
                                      <p:to>
                                        <p:strVal val="visible"/>
                                      </p:to>
                                    </p:set>
                                    <p:anim calcmode="lin" valueType="num">
                                      <p:cBhvr>
                                        <p:cTn id="35" dur="500" fill="hold"/>
                                        <p:tgtEl>
                                          <p:spTgt spid="38922"/>
                                        </p:tgtEl>
                                        <p:attrNameLst>
                                          <p:attrName>ppt_w</p:attrName>
                                        </p:attrNameLst>
                                      </p:cBhvr>
                                      <p:tavLst>
                                        <p:tav tm="0">
                                          <p:val>
                                            <p:fltVal val="0"/>
                                          </p:val>
                                        </p:tav>
                                        <p:tav tm="100000">
                                          <p:val>
                                            <p:strVal val="#ppt_w"/>
                                          </p:val>
                                        </p:tav>
                                      </p:tavLst>
                                    </p:anim>
                                    <p:anim calcmode="lin" valueType="num">
                                      <p:cBhvr>
                                        <p:cTn id="36" dur="500" fill="hold"/>
                                        <p:tgtEl>
                                          <p:spTgt spid="38922"/>
                                        </p:tgtEl>
                                        <p:attrNameLst>
                                          <p:attrName>ppt_h</p:attrName>
                                        </p:attrNameLst>
                                      </p:cBhvr>
                                      <p:tavLst>
                                        <p:tav tm="0">
                                          <p:val>
                                            <p:fltVal val="0"/>
                                          </p:val>
                                        </p:tav>
                                        <p:tav tm="100000">
                                          <p:val>
                                            <p:strVal val="#ppt_h"/>
                                          </p:val>
                                        </p:tav>
                                      </p:tavLst>
                                    </p:anim>
                                    <p:anim calcmode="lin" valueType="num">
                                      <p:cBhvr>
                                        <p:cTn id="37" dur="500" fill="hold"/>
                                        <p:tgtEl>
                                          <p:spTgt spid="38922"/>
                                        </p:tgtEl>
                                        <p:attrNameLst>
                                          <p:attrName>ppt_x</p:attrName>
                                        </p:attrNameLst>
                                      </p:cBhvr>
                                      <p:tavLst>
                                        <p:tav tm="0">
                                          <p:val>
                                            <p:fltVal val="0.5"/>
                                          </p:val>
                                        </p:tav>
                                        <p:tav tm="100000">
                                          <p:val>
                                            <p:strVal val="#ppt_x"/>
                                          </p:val>
                                        </p:tav>
                                      </p:tavLst>
                                    </p:anim>
                                    <p:anim calcmode="lin" valueType="num">
                                      <p:cBhvr>
                                        <p:cTn id="38" dur="500" fill="hold"/>
                                        <p:tgtEl>
                                          <p:spTgt spid="38922"/>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38918"/>
                                        </p:tgtEl>
                                        <p:attrNameLst>
                                          <p:attrName>style.visibility</p:attrName>
                                        </p:attrNameLst>
                                      </p:cBhvr>
                                      <p:to>
                                        <p:strVal val="visible"/>
                                      </p:to>
                                    </p:set>
                                    <p:anim calcmode="lin" valueType="num">
                                      <p:cBhvr>
                                        <p:cTn id="42" dur="500" fill="hold"/>
                                        <p:tgtEl>
                                          <p:spTgt spid="38918"/>
                                        </p:tgtEl>
                                        <p:attrNameLst>
                                          <p:attrName>ppt_w</p:attrName>
                                        </p:attrNameLst>
                                      </p:cBhvr>
                                      <p:tavLst>
                                        <p:tav tm="0">
                                          <p:val>
                                            <p:fltVal val="0"/>
                                          </p:val>
                                        </p:tav>
                                        <p:tav tm="100000">
                                          <p:val>
                                            <p:strVal val="#ppt_w"/>
                                          </p:val>
                                        </p:tav>
                                      </p:tavLst>
                                    </p:anim>
                                    <p:anim calcmode="lin" valueType="num">
                                      <p:cBhvr>
                                        <p:cTn id="43" dur="500" fill="hold"/>
                                        <p:tgtEl>
                                          <p:spTgt spid="38918"/>
                                        </p:tgtEl>
                                        <p:attrNameLst>
                                          <p:attrName>ppt_h</p:attrName>
                                        </p:attrNameLst>
                                      </p:cBhvr>
                                      <p:tavLst>
                                        <p:tav tm="0">
                                          <p:val>
                                            <p:fltVal val="0"/>
                                          </p:val>
                                        </p:tav>
                                        <p:tav tm="100000">
                                          <p:val>
                                            <p:strVal val="#ppt_h"/>
                                          </p:val>
                                        </p:tav>
                                      </p:tavLst>
                                    </p:anim>
                                    <p:anim calcmode="lin" valueType="num">
                                      <p:cBhvr>
                                        <p:cTn id="44" dur="500" fill="hold"/>
                                        <p:tgtEl>
                                          <p:spTgt spid="38918"/>
                                        </p:tgtEl>
                                        <p:attrNameLst>
                                          <p:attrName>ppt_x</p:attrName>
                                        </p:attrNameLst>
                                      </p:cBhvr>
                                      <p:tavLst>
                                        <p:tav tm="0">
                                          <p:val>
                                            <p:fltVal val="0.5"/>
                                          </p:val>
                                        </p:tav>
                                        <p:tav tm="100000">
                                          <p:val>
                                            <p:strVal val="#ppt_x"/>
                                          </p:val>
                                        </p:tav>
                                      </p:tavLst>
                                    </p:anim>
                                    <p:anim calcmode="lin" valueType="num">
                                      <p:cBhvr>
                                        <p:cTn id="45" dur="500" fill="hold"/>
                                        <p:tgtEl>
                                          <p:spTgt spid="38918"/>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3000" y="6700"/>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P spid="38920" grpId="0" animBg="1"/>
      <p:bldP spid="38921" grpId="0" animBg="1"/>
      <p:bldP spid="389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304800"/>
            <a:ext cx="6705600" cy="579438"/>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0000FF"/>
                </a:solidFill>
                <a:latin typeface="Times New Roman" pitchFamily="18" charset="0"/>
                <a:cs typeface="Times New Roman" pitchFamily="18" charset="0"/>
              </a:rPr>
              <a:t>HƯỚNG DẪN VỀ NHÀ</a:t>
            </a:r>
            <a:endParaRPr lang="en-US" sz="3200" b="1" dirty="0">
              <a:solidFill>
                <a:srgbClr val="0000FF"/>
              </a:solidFill>
              <a:latin typeface="Times New Roman" pitchFamily="18" charset="0"/>
              <a:cs typeface="Times New Roman" pitchFamily="18" charset="0"/>
            </a:endParaRPr>
          </a:p>
        </p:txBody>
      </p:sp>
      <p:sp>
        <p:nvSpPr>
          <p:cNvPr id="15363" name="Text Box 3"/>
          <p:cNvSpPr txBox="1">
            <a:spLocks noChangeArrowheads="1"/>
          </p:cNvSpPr>
          <p:nvPr/>
        </p:nvSpPr>
        <p:spPr bwMode="auto">
          <a:xfrm>
            <a:off x="457200" y="1676400"/>
            <a:ext cx="8458200" cy="4278094"/>
          </a:xfrm>
          <a:prstGeom prst="rect">
            <a:avLst/>
          </a:prstGeom>
          <a:noFill/>
          <a:ln w="9525">
            <a:noFill/>
            <a:miter lim="800000"/>
            <a:headEnd/>
            <a:tailEnd/>
          </a:ln>
          <a:effectLst/>
        </p:spPr>
        <p:txBody>
          <a:bodyPr wrap="square">
            <a:spAutoFit/>
          </a:bodyPr>
          <a:lstStyle/>
          <a:p>
            <a:pPr algn="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1, 2, 3, 4 ( </a:t>
            </a:r>
            <a:r>
              <a:rPr lang="en-US" sz="3200" dirty="0" err="1" smtClean="0">
                <a:latin typeface="Times New Roman" pitchFamily="18" charset="0"/>
                <a:cs typeface="Times New Roman" pitchFamily="18" charset="0"/>
              </a:rPr>
              <a:t>sgk</a:t>
            </a:r>
            <a:r>
              <a:rPr lang="en-US" sz="3200" dirty="0" smtClean="0">
                <a:latin typeface="Times New Roman" pitchFamily="18" charset="0"/>
                <a:cs typeface="Times New Roman" pitchFamily="18" charset="0"/>
              </a:rPr>
              <a:t> / 53,54)</a:t>
            </a:r>
            <a:endParaRPr lang="en-US" sz="3200" dirty="0">
              <a:latin typeface="Times New Roman" pitchFamily="18" charset="0"/>
              <a:cs typeface="Times New Roman" pitchFamily="18" charset="0"/>
            </a:endParaRPr>
          </a:p>
          <a:p>
            <a:pPr algn="just">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1, 4 (SBT)</a:t>
            </a:r>
          </a:p>
          <a:p>
            <a:pPr algn="just">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spcBef>
                <a:spcPct val="50000"/>
              </a:spcBef>
            </a:pPr>
            <a:endParaRPr lang="en-US" sz="3200" dirty="0">
              <a:latin typeface="Times New Roman" pitchFamily="18" charset="0"/>
              <a:cs typeface="Times New Roman" pitchFamily="18" charset="0"/>
            </a:endParaRPr>
          </a:p>
        </p:txBody>
      </p:sp>
      <p:pic>
        <p:nvPicPr>
          <p:cNvPr id="4" name="Picture 51" descr="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 y="981117"/>
            <a:ext cx="17287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linds(horizontal)">
                                      <p:cBhvr>
                                        <p:cTn id="10"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1979613" y="609600"/>
            <a:ext cx="4953000" cy="2438400"/>
          </a:xfrm>
          <a:prstGeom prst="rect">
            <a:avLst/>
          </a:prstGeom>
        </p:spPr>
        <p:txBody>
          <a:bodyPr wrap="none" fromWordArt="1">
            <a:prstTxWarp prst="textSlantUp">
              <a:avLst>
                <a:gd name="adj" fmla="val 47519"/>
              </a:avLst>
            </a:prstTxWarp>
          </a:bodyPr>
          <a:lstStyle/>
          <a:p>
            <a:r>
              <a:rPr lang="en-US" sz="3600" kern="10">
                <a:ln w="9525">
                  <a:solidFill>
                    <a:srgbClr val="000000"/>
                  </a:solidFill>
                  <a:round/>
                  <a:headEnd/>
                  <a:tailEnd/>
                </a:ln>
                <a:solidFill>
                  <a:schemeClr val="tx2"/>
                </a:solidFill>
                <a:latin typeface=".VnTimeH"/>
              </a:rPr>
              <a:t>giê häc kÕt thóc</a:t>
            </a:r>
          </a:p>
        </p:txBody>
      </p:sp>
      <p:sp>
        <p:nvSpPr>
          <p:cNvPr id="52227" name="WordArt 3"/>
          <p:cNvSpPr>
            <a:spLocks noChangeArrowheads="1" noChangeShapeType="1" noTextEdit="1"/>
          </p:cNvSpPr>
          <p:nvPr/>
        </p:nvSpPr>
        <p:spPr bwMode="auto">
          <a:xfrm>
            <a:off x="838200" y="3048000"/>
            <a:ext cx="7772400" cy="2362200"/>
          </a:xfrm>
          <a:prstGeom prst="rect">
            <a:avLst/>
          </a:prstGeom>
        </p:spPr>
        <p:txBody>
          <a:bodyPr wrap="none" fromWordArt="1">
            <a:prstTxWarp prst="textCanDown">
              <a:avLst>
                <a:gd name="adj" fmla="val 33333"/>
              </a:avLst>
            </a:prstTxWarp>
          </a:bodyPr>
          <a:lstStyle/>
          <a:p>
            <a:r>
              <a:rPr lang="pt-BR" sz="3600" b="1" kern="10" dirty="0">
                <a:ln w="9525">
                  <a:solidFill>
                    <a:srgbClr val="000000"/>
                  </a:solidFill>
                  <a:round/>
                  <a:headEnd/>
                  <a:tailEnd/>
                </a:ln>
                <a:solidFill>
                  <a:srgbClr val="0033CC"/>
                </a:solidFill>
                <a:latin typeface=".VnTimeH"/>
              </a:rPr>
              <a:t>c¶m ¬n c¸c thÇy gi¸o, c« gi¸o vµ c¸c em</a:t>
            </a:r>
            <a:endParaRPr lang="en-US" sz="3600" b="1" kern="10" dirty="0">
              <a:ln w="9525">
                <a:solidFill>
                  <a:srgbClr val="000000"/>
                </a:solidFill>
                <a:round/>
                <a:headEnd/>
                <a:tailEnd/>
              </a:ln>
              <a:solidFill>
                <a:srgbClr val="0033CC"/>
              </a:solidFill>
              <a:latin typeface=".VnTimeH"/>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ox(out)">
                                      <p:cBhvr>
                                        <p:cTn id="7" dur="500"/>
                                        <p:tgtEl>
                                          <p:spTgt spid="52226"/>
                                        </p:tgtEl>
                                      </p:cBhvr>
                                    </p:animEffect>
                                  </p:childTnLst>
                                </p:cTn>
                              </p:par>
                              <p:par>
                                <p:cTn id="8" presetID="4" presetClass="entr" presetSubtype="32" fill="hold" grpId="0" nodeType="withEffect">
                                  <p:stCondLst>
                                    <p:cond delay="500"/>
                                  </p:stCondLst>
                                  <p:childTnLst>
                                    <p:set>
                                      <p:cBhvr>
                                        <p:cTn id="9" dur="1" fill="hold">
                                          <p:stCondLst>
                                            <p:cond delay="0"/>
                                          </p:stCondLst>
                                        </p:cTn>
                                        <p:tgtEl>
                                          <p:spTgt spid="52227"/>
                                        </p:tgtEl>
                                        <p:attrNameLst>
                                          <p:attrName>style.visibility</p:attrName>
                                        </p:attrNameLst>
                                      </p:cBhvr>
                                      <p:to>
                                        <p:strVal val="visible"/>
                                      </p:to>
                                    </p:set>
                                    <p:animEffect transition="in" filter="box(out)">
                                      <p:cBhvr>
                                        <p:cTn id="10" dur="500"/>
                                        <p:tgtEl>
                                          <p:spTgt spid="52227"/>
                                        </p:tgtEl>
                                      </p:cBhvr>
                                    </p:animEffect>
                                  </p:childTnLst>
                                  <p:subTnLst>
                                    <p:audio>
                                      <p:cMediaNode vol="100000">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22" presetClass="emph" presetSubtype="0" repeatCount="indefinite" fill="hold" grpId="1" nodeType="withEffect">
                                  <p:stCondLst>
                                    <p:cond delay="500"/>
                                  </p:stCondLst>
                                  <p:childTnLst>
                                    <p:animClr clrSpc="hsl" dir="cw">
                                      <p:cBhvr override="childStyle">
                                        <p:cTn id="12" dur="500" fill="hold"/>
                                        <p:tgtEl>
                                          <p:spTgt spid="52227"/>
                                        </p:tgtEl>
                                        <p:attrNameLst>
                                          <p:attrName>style.color</p:attrName>
                                        </p:attrNameLst>
                                      </p:cBhvr>
                                      <p:by>
                                        <p:hsl h="-7200000" s="0" l="0"/>
                                      </p:by>
                                    </p:animClr>
                                    <p:animClr clrSpc="hsl" dir="cw">
                                      <p:cBhvr>
                                        <p:cTn id="13" dur="500" fill="hold"/>
                                        <p:tgtEl>
                                          <p:spTgt spid="52227"/>
                                        </p:tgtEl>
                                        <p:attrNameLst>
                                          <p:attrName>fillcolor</p:attrName>
                                        </p:attrNameLst>
                                      </p:cBhvr>
                                      <p:by>
                                        <p:hsl h="-7200000" s="0" l="0"/>
                                      </p:by>
                                    </p:animClr>
                                    <p:animClr clrSpc="hsl" dir="cw">
                                      <p:cBhvr>
                                        <p:cTn id="14" dur="500" fill="hold"/>
                                        <p:tgtEl>
                                          <p:spTgt spid="52227"/>
                                        </p:tgtEl>
                                        <p:attrNameLst>
                                          <p:attrName>stroke.color</p:attrName>
                                        </p:attrNameLst>
                                      </p:cBhvr>
                                      <p:by>
                                        <p:hsl h="-7200000" s="0" l="0"/>
                                      </p:by>
                                    </p:animClr>
                                    <p:set>
                                      <p:cBhvr>
                                        <p:cTn id="15" dur="500" fill="hold"/>
                                        <p:tgtEl>
                                          <p:spTgt spid="52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588" y="1125538"/>
            <a:ext cx="9144000" cy="10779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3600" b="1" dirty="0">
                <a:latin typeface="Times New Roman" pitchFamily="18" charset="0"/>
                <a:cs typeface="Times New Roman" pitchFamily="18" charset="0"/>
              </a:rPr>
              <a:t>TIẾT </a:t>
            </a:r>
            <a:r>
              <a:rPr lang="en-US" sz="3600" b="1" dirty="0" smtClean="0">
                <a:latin typeface="Times New Roman" pitchFamily="18" charset="0"/>
                <a:cs typeface="Times New Roman" pitchFamily="18" charset="0"/>
              </a:rPr>
              <a:t>23 </a:t>
            </a:r>
            <a:r>
              <a:rPr lang="en-US" sz="3600" b="1" dirty="0">
                <a:latin typeface="Times New Roman" pitchFamily="18" charset="0"/>
                <a:cs typeface="Times New Roman" pitchFamily="18" charset="0"/>
              </a:rPr>
              <a:t>– BÀI </a:t>
            </a: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a:p>
            <a:pPr algn="ctr">
              <a:defRPr/>
            </a:pPr>
            <a:r>
              <a:rPr lang="en-US" sz="2800" b="1" dirty="0" smtClean="0">
                <a:latin typeface="Times New Roman" pitchFamily="18" charset="0"/>
                <a:cs typeface="Times New Roman" pitchFamily="18" charset="0"/>
              </a:rPr>
              <a:t>ĐẠI LƯỢNG TỈ LỆ THUẬN</a:t>
            </a:r>
            <a:endParaRPr lang="en-US" sz="2800" b="1" dirty="0">
              <a:latin typeface="Times New Roman" pitchFamily="18" charset="0"/>
              <a:cs typeface="Times New Roman" pitchFamily="18" charset="0"/>
            </a:endParaRPr>
          </a:p>
        </p:txBody>
      </p:sp>
      <p:pic>
        <p:nvPicPr>
          <p:cNvPr id="14337" name="Picture 1" descr="C:\Users\admi\Downloads\IMG_1310.JPG"/>
          <p:cNvPicPr>
            <a:picLocks noChangeAspect="1" noChangeArrowheads="1"/>
          </p:cNvPicPr>
          <p:nvPr/>
        </p:nvPicPr>
        <p:blipFill>
          <a:blip r:embed="rId3" cstate="print"/>
          <a:srcRect/>
          <a:stretch>
            <a:fillRect/>
          </a:stretch>
        </p:blipFill>
        <p:spPr bwMode="auto">
          <a:xfrm>
            <a:off x="1752600" y="2743200"/>
            <a:ext cx="5638800" cy="3886200"/>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mph" presetSubtype="0" fill="hold" grpId="0" nodeType="clickEffect">
                                  <p:stCondLst>
                                    <p:cond delay="0"/>
                                  </p:stCondLst>
                                  <p:childTnLst>
                                    <p:animClr clrSpc="hsl" dir="cw">
                                      <p:cBhvr override="childStyle">
                                        <p:cTn id="16" dur="500" fill="hold"/>
                                        <p:tgtEl>
                                          <p:spTgt spid="2">
                                            <p:bg/>
                                          </p:spTgt>
                                        </p:tgtEl>
                                        <p:attrNameLst>
                                          <p:attrName>style.color</p:attrName>
                                        </p:attrNameLst>
                                      </p:cBhvr>
                                      <p:by>
                                        <p:hsl h="7200000" s="0" l="0"/>
                                      </p:by>
                                    </p:animClr>
                                    <p:animClr clrSpc="hsl" dir="cw">
                                      <p:cBhvr>
                                        <p:cTn id="17" dur="500" fill="hold"/>
                                        <p:tgtEl>
                                          <p:spTgt spid="2">
                                            <p:bg/>
                                          </p:spTgt>
                                        </p:tgtEl>
                                        <p:attrNameLst>
                                          <p:attrName>fillcolor</p:attrName>
                                        </p:attrNameLst>
                                      </p:cBhvr>
                                      <p:by>
                                        <p:hsl h="7200000" s="0" l="0"/>
                                      </p:by>
                                    </p:animClr>
                                    <p:animClr clrSpc="hsl" dir="cw">
                                      <p:cBhvr>
                                        <p:cTn id="18" dur="500" fill="hold"/>
                                        <p:tgtEl>
                                          <p:spTgt spid="2">
                                            <p:bg/>
                                          </p:spTgt>
                                        </p:tgtEl>
                                        <p:attrNameLst>
                                          <p:attrName>stroke.color</p:attrName>
                                        </p:attrNameLst>
                                      </p:cBhvr>
                                      <p:by>
                                        <p:hsl h="7200000" s="0" l="0"/>
                                      </p:by>
                                    </p:animClr>
                                    <p:set>
                                      <p:cBhvr>
                                        <p:cTn id="19" dur="500" fill="hold"/>
                                        <p:tgtEl>
                                          <p:spTgt spid="2">
                                            <p:bg/>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2">
                                            <p:txEl>
                                              <p:pRg st="0" end="0"/>
                                            </p:txEl>
                                          </p:spTgt>
                                        </p:tgtEl>
                                        <p:attrNameLst>
                                          <p:attrName>style.color</p:attrName>
                                        </p:attrNameLst>
                                      </p:cBhvr>
                                      <p:by>
                                        <p:hsl h="7200000" s="0" l="0"/>
                                      </p:by>
                                    </p:animClr>
                                    <p:animClr clrSpc="hsl" dir="cw">
                                      <p:cBhvr>
                                        <p:cTn id="22" dur="500" fill="hold"/>
                                        <p:tgtEl>
                                          <p:spTgt spid="2">
                                            <p:txEl>
                                              <p:pRg st="0" end="0"/>
                                            </p:txEl>
                                          </p:spTgt>
                                        </p:tgtEl>
                                        <p:attrNameLst>
                                          <p:attrName>fillcolor</p:attrName>
                                        </p:attrNameLst>
                                      </p:cBhvr>
                                      <p:by>
                                        <p:hsl h="7200000" s="0" l="0"/>
                                      </p:by>
                                    </p:animClr>
                                    <p:animClr clrSpc="hsl" dir="cw">
                                      <p:cBhvr>
                                        <p:cTn id="23" dur="500" fill="hold"/>
                                        <p:tgtEl>
                                          <p:spTgt spid="2">
                                            <p:txEl>
                                              <p:pRg st="0" end="0"/>
                                            </p:txEl>
                                          </p:spTgt>
                                        </p:tgtEl>
                                        <p:attrNameLst>
                                          <p:attrName>stroke.color</p:attrName>
                                        </p:attrNameLst>
                                      </p:cBhvr>
                                      <p:by>
                                        <p:hsl h="7200000" s="0" l="0"/>
                                      </p:by>
                                    </p:animClr>
                                    <p:set>
                                      <p:cBhvr>
                                        <p:cTn id="24" dur="500" fill="hold"/>
                                        <p:tgtEl>
                                          <p:spTgt spid="2">
                                            <p:txEl>
                                              <p:pRg st="0" end="0"/>
                                            </p:tx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2">
                                            <p:txEl>
                                              <p:pRg st="1" end="1"/>
                                            </p:txEl>
                                          </p:spTgt>
                                        </p:tgtEl>
                                        <p:attrNameLst>
                                          <p:attrName>style.color</p:attrName>
                                        </p:attrNameLst>
                                      </p:cBhvr>
                                      <p:by>
                                        <p:hsl h="7200000" s="0" l="0"/>
                                      </p:by>
                                    </p:animClr>
                                    <p:animClr clrSpc="hsl" dir="cw">
                                      <p:cBhvr>
                                        <p:cTn id="27" dur="500" fill="hold"/>
                                        <p:tgtEl>
                                          <p:spTgt spid="2">
                                            <p:txEl>
                                              <p:pRg st="1" end="1"/>
                                            </p:txEl>
                                          </p:spTgt>
                                        </p:tgtEl>
                                        <p:attrNameLst>
                                          <p:attrName>fillcolor</p:attrName>
                                        </p:attrNameLst>
                                      </p:cBhvr>
                                      <p:by>
                                        <p:hsl h="7200000" s="0" l="0"/>
                                      </p:by>
                                    </p:animClr>
                                    <p:animClr clrSpc="hsl" dir="cw">
                                      <p:cBhvr>
                                        <p:cTn id="28" dur="500" fill="hold"/>
                                        <p:tgtEl>
                                          <p:spTgt spid="2">
                                            <p:txEl>
                                              <p:pRg st="1" end="1"/>
                                            </p:txEl>
                                          </p:spTgt>
                                        </p:tgtEl>
                                        <p:attrNameLst>
                                          <p:attrName>stroke.color</p:attrName>
                                        </p:attrNameLst>
                                      </p:cBhvr>
                                      <p:by>
                                        <p:hsl h="7200000" s="0" l="0"/>
                                      </p:by>
                                    </p:animClr>
                                    <p:set>
                                      <p:cBhvr>
                                        <p:cTn id="29"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8313" y="765175"/>
            <a:ext cx="8218487" cy="5183188"/>
          </a:xfrm>
        </p:spPr>
        <p:txBody>
          <a:bodyPr>
            <a:normAutofit/>
          </a:bodyPr>
          <a:lstStyle/>
          <a:p>
            <a:pPr marL="0" indent="0" algn="ctr" eaLnBrk="1" fontAlgn="auto" hangingPunct="1">
              <a:spcAft>
                <a:spcPts val="0"/>
              </a:spcAft>
              <a:buFont typeface="Wingdings"/>
              <a:buNone/>
              <a:defRPr/>
            </a:pPr>
            <a:r>
              <a:rPr lang="en-US" sz="2800" b="1" dirty="0" err="1" smtClean="0">
                <a:solidFill>
                  <a:schemeClr val="accent3"/>
                </a:solidFill>
                <a:latin typeface="Times New Roman" pitchFamily="18" charset="0"/>
                <a:cs typeface="Times New Roman" pitchFamily="18" charset="0"/>
              </a:rPr>
              <a:t>Các</a:t>
            </a:r>
            <a:r>
              <a:rPr lang="en-US" sz="2800" b="1" dirty="0" smtClean="0">
                <a:solidFill>
                  <a:schemeClr val="accent3"/>
                </a:solidFill>
                <a:latin typeface="Times New Roman" pitchFamily="18" charset="0"/>
                <a:cs typeface="Times New Roman" pitchFamily="18" charset="0"/>
              </a:rPr>
              <a:t> </a:t>
            </a:r>
            <a:r>
              <a:rPr lang="en-US" sz="2800" b="1" dirty="0" err="1" smtClean="0">
                <a:solidFill>
                  <a:schemeClr val="accent3"/>
                </a:solidFill>
                <a:latin typeface="Times New Roman" pitchFamily="18" charset="0"/>
                <a:cs typeface="Times New Roman" pitchFamily="18" charset="0"/>
              </a:rPr>
              <a:t>nhóm</a:t>
            </a:r>
            <a:r>
              <a:rPr lang="en-US" sz="2800" b="1" dirty="0" smtClean="0">
                <a:solidFill>
                  <a:schemeClr val="accent3"/>
                </a:solidFill>
                <a:latin typeface="Times New Roman" pitchFamily="18" charset="0"/>
                <a:cs typeface="Times New Roman" pitchFamily="18" charset="0"/>
              </a:rPr>
              <a:t> </a:t>
            </a:r>
            <a:r>
              <a:rPr lang="en-US" sz="2800" b="1" dirty="0" err="1" smtClean="0">
                <a:solidFill>
                  <a:schemeClr val="accent3"/>
                </a:solidFill>
                <a:latin typeface="Times New Roman" pitchFamily="18" charset="0"/>
                <a:cs typeface="Times New Roman" pitchFamily="18" charset="0"/>
              </a:rPr>
              <a:t>báo</a:t>
            </a:r>
            <a:r>
              <a:rPr lang="en-US" sz="2800" b="1" dirty="0" smtClean="0">
                <a:solidFill>
                  <a:schemeClr val="accent3"/>
                </a:solidFill>
                <a:latin typeface="Times New Roman" pitchFamily="18" charset="0"/>
                <a:cs typeface="Times New Roman" pitchFamily="18" charset="0"/>
              </a:rPr>
              <a:t> </a:t>
            </a:r>
            <a:r>
              <a:rPr lang="en-US" sz="2800" b="1" dirty="0" err="1" smtClean="0">
                <a:solidFill>
                  <a:schemeClr val="accent3"/>
                </a:solidFill>
                <a:latin typeface="Times New Roman" pitchFamily="18" charset="0"/>
                <a:cs typeface="Times New Roman" pitchFamily="18" charset="0"/>
              </a:rPr>
              <a:t>cáo</a:t>
            </a:r>
            <a:r>
              <a:rPr lang="en-US" sz="2800" b="1" dirty="0" smtClean="0">
                <a:solidFill>
                  <a:schemeClr val="accent3"/>
                </a:solidFill>
                <a:latin typeface="Times New Roman" pitchFamily="18" charset="0"/>
                <a:cs typeface="Times New Roman" pitchFamily="18" charset="0"/>
              </a:rPr>
              <a:t> </a:t>
            </a:r>
            <a:r>
              <a:rPr lang="en-US" sz="2800" b="1" dirty="0" err="1" smtClean="0">
                <a:solidFill>
                  <a:schemeClr val="accent3"/>
                </a:solidFill>
                <a:latin typeface="Times New Roman" pitchFamily="18" charset="0"/>
                <a:cs typeface="Times New Roman" pitchFamily="18" charset="0"/>
              </a:rPr>
              <a:t>phần</a:t>
            </a:r>
            <a:r>
              <a:rPr lang="en-US" sz="2800" b="1" dirty="0" smtClean="0">
                <a:solidFill>
                  <a:schemeClr val="accent3"/>
                </a:solidFill>
                <a:latin typeface="Times New Roman" pitchFamily="18" charset="0"/>
                <a:cs typeface="Times New Roman" pitchFamily="18" charset="0"/>
              </a:rPr>
              <a:t> </a:t>
            </a:r>
            <a:r>
              <a:rPr lang="en-US" sz="2800" b="1" dirty="0" err="1" smtClean="0">
                <a:solidFill>
                  <a:schemeClr val="accent3"/>
                </a:solidFill>
                <a:latin typeface="Times New Roman" pitchFamily="18" charset="0"/>
                <a:cs typeface="Times New Roman" pitchFamily="18" charset="0"/>
              </a:rPr>
              <a:t>chuẩn</a:t>
            </a:r>
            <a:r>
              <a:rPr lang="en-US" sz="2800" b="1" dirty="0" smtClean="0">
                <a:solidFill>
                  <a:schemeClr val="accent3"/>
                </a:solidFill>
                <a:latin typeface="Times New Roman" pitchFamily="18" charset="0"/>
                <a:cs typeface="Times New Roman" pitchFamily="18" charset="0"/>
              </a:rPr>
              <a:t> </a:t>
            </a:r>
            <a:r>
              <a:rPr lang="en-US" sz="2800" b="1" dirty="0" err="1" smtClean="0">
                <a:solidFill>
                  <a:schemeClr val="accent3"/>
                </a:solidFill>
                <a:latin typeface="Times New Roman" pitchFamily="18" charset="0"/>
                <a:cs typeface="Times New Roman" pitchFamily="18" charset="0"/>
              </a:rPr>
              <a:t>bị</a:t>
            </a:r>
            <a:r>
              <a:rPr lang="en-US" sz="2800" b="1" dirty="0" smtClean="0">
                <a:solidFill>
                  <a:schemeClr val="accent3"/>
                </a:solidFill>
                <a:latin typeface="Times New Roman" pitchFamily="18" charset="0"/>
                <a:cs typeface="Times New Roman" pitchFamily="18" charset="0"/>
              </a:rPr>
              <a:t> ở </a:t>
            </a:r>
            <a:r>
              <a:rPr lang="en-US" sz="2800" b="1" dirty="0" err="1" smtClean="0">
                <a:solidFill>
                  <a:schemeClr val="accent3"/>
                </a:solidFill>
                <a:latin typeface="Times New Roman" pitchFamily="18" charset="0"/>
                <a:cs typeface="Times New Roman" pitchFamily="18" charset="0"/>
              </a:rPr>
              <a:t>nhà</a:t>
            </a:r>
            <a:endParaRPr lang="en-US" sz="2800" b="1" dirty="0" smtClean="0">
              <a:solidFill>
                <a:schemeClr val="accent3"/>
              </a:solidFill>
              <a:latin typeface="Times New Roman" pitchFamily="18" charset="0"/>
              <a:cs typeface="Times New Roman" pitchFamily="18" charset="0"/>
            </a:endParaRPr>
          </a:p>
          <a:p>
            <a:pPr marL="0" indent="0" algn="ctr" eaLnBrk="1" fontAlgn="auto" hangingPunct="1">
              <a:spcAft>
                <a:spcPts val="0"/>
              </a:spcAft>
              <a:buFont typeface="Wingdings"/>
              <a:buNone/>
              <a:defRPr/>
            </a:pPr>
            <a:r>
              <a:rPr lang="pt-BR" b="1" dirty="0" smtClean="0"/>
              <a:t>Nhóm 1,2,3,4: </a:t>
            </a:r>
          </a:p>
          <a:p>
            <a:pPr marL="0" indent="0" algn="ctr" eaLnBrk="1" fontAlgn="auto" hangingPunct="1">
              <a:spcAft>
                <a:spcPts val="0"/>
              </a:spcAft>
              <a:buFont typeface="Wingdings"/>
              <a:buNone/>
              <a:defRPr/>
            </a:pPr>
            <a:r>
              <a:rPr lang="pt-BR" dirty="0" smtClean="0"/>
              <a:t>*Tìm những cặp đại lượng tỉ lệ thuận thường gặp trong đời sống</a:t>
            </a:r>
          </a:p>
          <a:p>
            <a:pPr marL="0" indent="0" algn="ctr" eaLnBrk="1" fontAlgn="auto" hangingPunct="1">
              <a:spcAft>
                <a:spcPts val="0"/>
              </a:spcAft>
              <a:buFont typeface="Wingdings"/>
              <a:buNone/>
              <a:defRPr/>
            </a:pPr>
            <a:r>
              <a:rPr lang="pt-BR" dirty="0" smtClean="0"/>
              <a:t>* Sưu tầm một số bài toán ở tiểu học về hai đại lượng tỉ lệ thuận. </a:t>
            </a:r>
          </a:p>
          <a:p>
            <a:pPr marL="0" indent="0" eaLnBrk="1" fontAlgn="auto" hangingPunct="1">
              <a:spcAft>
                <a:spcPts val="0"/>
              </a:spcAft>
              <a:buFontTx/>
              <a:buChar char="-"/>
              <a:defRPr/>
            </a:pPr>
            <a:endParaRPr lang="en-US" dirty="0"/>
          </a:p>
          <a:p>
            <a:pPr eaLnBrk="1" fontAlgn="auto" hangingPunct="1">
              <a:spcAft>
                <a:spcPts val="0"/>
              </a:spcAft>
              <a:buFontTx/>
              <a:buChar char="-"/>
              <a:defRPr/>
            </a:pPr>
            <a:endParaRPr lang="en-US" dirty="0"/>
          </a:p>
        </p:txBody>
      </p:sp>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609600" y="3124200"/>
            <a:ext cx="8286750" cy="954107"/>
          </a:xfrm>
          <a:prstGeom prst="rect">
            <a:avLst/>
          </a:prstGeom>
          <a:noFill/>
          <a:ln w="9525">
            <a:noFill/>
            <a:miter lim="800000"/>
            <a:headEnd/>
            <a:tailEnd/>
          </a:ln>
        </p:spPr>
        <p:txBody>
          <a:bodyPr wrap="square">
            <a:spAutoFit/>
          </a:bodyPr>
          <a:lstStyle/>
          <a:p>
            <a:pPr algn="just">
              <a:spcBef>
                <a:spcPct val="50000"/>
              </a:spcBef>
            </a:pPr>
            <a:r>
              <a:rPr lang="en-US" sz="2800" b="1" i="1" dirty="0">
                <a:latin typeface="VNI-Times" pitchFamily="2" charset="0"/>
              </a:rPr>
              <a:t> </a:t>
            </a:r>
            <a:r>
              <a:rPr lang="en-US" sz="2800" b="1" i="1" dirty="0" smtClean="0">
                <a:latin typeface="VNI-Times" pitchFamily="2" charset="0"/>
              </a:rPr>
              <a:t>a) </a:t>
            </a:r>
            <a:r>
              <a:rPr lang="en-US" sz="2800" b="1" i="1" dirty="0" err="1" smtClean="0">
                <a:latin typeface="Times New Roman" pitchFamily="18" charset="0"/>
                <a:cs typeface="Times New Roman" pitchFamily="18" charset="0"/>
              </a:rPr>
              <a:t>Quãng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đường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s(km)</a:t>
            </a:r>
            <a:r>
              <a:rPr lang="en-US" sz="2800" b="1" i="1" dirty="0">
                <a:latin typeface="VNI-Times" pitchFamily="2" charset="0"/>
              </a:rPr>
              <a:t> </a:t>
            </a:r>
            <a:r>
              <a:rPr lang="en-US" sz="2800" b="1" i="1" dirty="0" err="1" smtClean="0">
                <a:latin typeface="VNI-Times" pitchFamily="2" charset="0"/>
              </a:rPr>
              <a:t>theo</a:t>
            </a:r>
            <a:r>
              <a:rPr lang="en-US" sz="2800" b="1" i="1" dirty="0" smtClean="0">
                <a:latin typeface="VNI-Times" pitchFamily="2" charset="0"/>
              </a:rPr>
              <a:t> </a:t>
            </a:r>
            <a:r>
              <a:rPr lang="en-US" sz="2800" b="1" i="1" dirty="0" err="1" smtClean="0">
                <a:latin typeface="VNI-Times" pitchFamily="2" charset="0"/>
              </a:rPr>
              <a:t>thời</a:t>
            </a:r>
            <a:r>
              <a:rPr lang="en-US" sz="2800" b="1" i="1" dirty="0" smtClean="0">
                <a:latin typeface="VNI-Times" pitchFamily="2" charset="0"/>
              </a:rPr>
              <a:t> </a:t>
            </a:r>
            <a:r>
              <a:rPr lang="en-US" sz="2800" b="1" i="1" dirty="0" err="1" smtClean="0">
                <a:latin typeface="VNI-Times" pitchFamily="2" charset="0"/>
              </a:rPr>
              <a:t>gian</a:t>
            </a:r>
            <a:r>
              <a:rPr lang="en-US" sz="2800" b="1" i="1" dirty="0" smtClean="0">
                <a:latin typeface="VNI-Times" pitchFamily="2" charset="0"/>
              </a:rPr>
              <a:t> t(h) </a:t>
            </a:r>
            <a:r>
              <a:rPr lang="en-US" sz="2800" b="1" i="1" dirty="0" err="1" smtClean="0">
                <a:latin typeface="VNI-Times" pitchFamily="2" charset="0"/>
              </a:rPr>
              <a:t>của</a:t>
            </a:r>
            <a:r>
              <a:rPr lang="en-US" sz="2800" b="1" i="1" dirty="0" smtClean="0">
                <a:latin typeface="VNI-Times" pitchFamily="2" charset="0"/>
              </a:rPr>
              <a:t> </a:t>
            </a:r>
            <a:r>
              <a:rPr lang="en-US" sz="2800" b="1" i="1" dirty="0" err="1" smtClean="0">
                <a:latin typeface="VNI-Times" pitchFamily="2" charset="0"/>
              </a:rPr>
              <a:t>vật</a:t>
            </a:r>
            <a:r>
              <a:rPr lang="en-US" sz="2800" b="1" i="1" dirty="0" smtClean="0">
                <a:latin typeface="VNI-Times" pitchFamily="2" charset="0"/>
              </a:rPr>
              <a:t> </a:t>
            </a:r>
            <a:r>
              <a:rPr lang="en-US" sz="2800" b="1" i="1" dirty="0" err="1" smtClean="0">
                <a:latin typeface="VNI-Times" pitchFamily="2" charset="0"/>
              </a:rPr>
              <a:t>chuyển</a:t>
            </a:r>
            <a:r>
              <a:rPr lang="en-US" sz="2800" b="1" i="1" dirty="0" smtClean="0">
                <a:latin typeface="VNI-Times" pitchFamily="2" charset="0"/>
              </a:rPr>
              <a:t> </a:t>
            </a:r>
            <a:r>
              <a:rPr lang="en-US" sz="2800" b="1" i="1" dirty="0" err="1" smtClean="0">
                <a:latin typeface="VNI-Times" pitchFamily="2" charset="0"/>
              </a:rPr>
              <a:t>động</a:t>
            </a:r>
            <a:r>
              <a:rPr lang="en-US" sz="2800" b="1" i="1" dirty="0" smtClean="0">
                <a:latin typeface="VNI-Times" pitchFamily="2" charset="0"/>
              </a:rPr>
              <a:t> </a:t>
            </a:r>
            <a:r>
              <a:rPr lang="en-US" sz="2800" b="1" i="1" dirty="0" err="1" smtClean="0">
                <a:latin typeface="VNI-Times" pitchFamily="2" charset="0"/>
              </a:rPr>
              <a:t>đều</a:t>
            </a:r>
            <a:r>
              <a:rPr lang="en-US" sz="2800" b="1" i="1" dirty="0" smtClean="0">
                <a:latin typeface="VNI-Times" pitchFamily="2" charset="0"/>
              </a:rPr>
              <a:t> </a:t>
            </a:r>
            <a:r>
              <a:rPr lang="en-US" sz="2800" b="1" i="1" dirty="0" err="1" smtClean="0">
                <a:latin typeface="VNI-Times" pitchFamily="2" charset="0"/>
              </a:rPr>
              <a:t>với</a:t>
            </a:r>
            <a:r>
              <a:rPr lang="en-US" sz="2800" b="1" i="1" dirty="0" smtClean="0">
                <a:latin typeface="VNI-Times" pitchFamily="2" charset="0"/>
              </a:rPr>
              <a:t> </a:t>
            </a:r>
            <a:r>
              <a:rPr lang="en-US" sz="2800" b="1" i="1" dirty="0" err="1" smtClean="0">
                <a:latin typeface="VNI-Times" pitchFamily="2" charset="0"/>
              </a:rPr>
              <a:t>vận</a:t>
            </a:r>
            <a:r>
              <a:rPr lang="en-US" sz="2800" b="1" i="1" dirty="0" smtClean="0">
                <a:latin typeface="VNI-Times" pitchFamily="2" charset="0"/>
              </a:rPr>
              <a:t> </a:t>
            </a:r>
            <a:r>
              <a:rPr lang="en-US" sz="2800" b="1" i="1" dirty="0" err="1" smtClean="0">
                <a:latin typeface="VNI-Times" pitchFamily="2" charset="0"/>
              </a:rPr>
              <a:t>tốc</a:t>
            </a:r>
            <a:r>
              <a:rPr lang="en-US" sz="2800" b="1" i="1" dirty="0" smtClean="0">
                <a:latin typeface="VNI-Times" pitchFamily="2" charset="0"/>
              </a:rPr>
              <a:t> 15km/h.</a:t>
            </a:r>
            <a:endParaRPr lang="en-US" sz="2800" b="1" i="1" dirty="0">
              <a:solidFill>
                <a:schemeClr val="tx1"/>
              </a:solidFill>
              <a:latin typeface="VNI-Times" pitchFamily="2" charset="0"/>
            </a:endParaRPr>
          </a:p>
        </p:txBody>
      </p:sp>
      <p:sp>
        <p:nvSpPr>
          <p:cNvPr id="199685" name="Text Box 5"/>
          <p:cNvSpPr txBox="1">
            <a:spLocks noChangeArrowheads="1"/>
          </p:cNvSpPr>
          <p:nvPr/>
        </p:nvSpPr>
        <p:spPr bwMode="auto">
          <a:xfrm>
            <a:off x="990600" y="1524000"/>
            <a:ext cx="5410200" cy="1815882"/>
          </a:xfrm>
          <a:prstGeom prst="rect">
            <a:avLst/>
          </a:prstGeom>
          <a:noFill/>
          <a:ln w="9525">
            <a:noFill/>
            <a:miter lim="800000"/>
            <a:headEnd/>
            <a:tailEnd/>
          </a:ln>
        </p:spPr>
        <p:txBody>
          <a:bodyPr wrap="square">
            <a:spAutoFit/>
          </a:bodyPr>
          <a:lstStyle/>
          <a:p>
            <a:pPr>
              <a:spcBef>
                <a:spcPct val="50000"/>
              </a:spcBef>
            </a:pPr>
            <a:r>
              <a:rPr lang="en-US" sz="2800" b="1" i="1" dirty="0" err="1" smtClean="0">
                <a:solidFill>
                  <a:schemeClr val="accent3">
                    <a:lumMod val="75000"/>
                  </a:schemeClr>
                </a:solidFill>
                <a:latin typeface="Times New Roman" pitchFamily="18" charset="0"/>
                <a:cs typeface="Times New Roman" pitchFamily="18" charset="0"/>
              </a:rPr>
              <a:t>Bài</a:t>
            </a:r>
            <a:r>
              <a:rPr lang="en-US" sz="2800" b="1" i="1" dirty="0" smtClean="0">
                <a:solidFill>
                  <a:schemeClr val="accent3">
                    <a:lumMod val="75000"/>
                  </a:schemeClr>
                </a:solidFill>
                <a:latin typeface="Times New Roman" pitchFamily="18" charset="0"/>
                <a:cs typeface="Times New Roman" pitchFamily="18" charset="0"/>
              </a:rPr>
              <a:t> </a:t>
            </a:r>
            <a:r>
              <a:rPr lang="en-US" sz="2800" b="1" i="1" dirty="0" err="1" smtClean="0">
                <a:solidFill>
                  <a:schemeClr val="accent3">
                    <a:lumMod val="75000"/>
                  </a:schemeClr>
                </a:solidFill>
                <a:latin typeface="Times New Roman" pitchFamily="18" charset="0"/>
                <a:cs typeface="Times New Roman" pitchFamily="18" charset="0"/>
              </a:rPr>
              <a:t>tập</a:t>
            </a:r>
            <a:r>
              <a:rPr lang="en-US" sz="2800" b="1" i="1" dirty="0" smtClean="0">
                <a:solidFill>
                  <a:schemeClr val="tx1"/>
                </a:solidFill>
                <a:latin typeface="Times New Roman" pitchFamily="18" charset="0"/>
                <a:cs typeface="Times New Roman" pitchFamily="18" charset="0"/>
              </a:rPr>
              <a:t>:</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Hãy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viết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thức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tính</a:t>
            </a:r>
            <a:r>
              <a:rPr lang="en-US" sz="2800" b="1" i="1" dirty="0" smtClean="0">
                <a:latin typeface="Times New Roman" pitchFamily="18" charset="0"/>
                <a:cs typeface="Times New Roman" pitchFamily="18" charset="0"/>
              </a:rPr>
              <a:t>: </a:t>
            </a:r>
            <a:r>
              <a:rPr lang="en-US" sz="2800" b="1" i="1" dirty="0" smtClean="0">
                <a:solidFill>
                  <a:schemeClr val="tx1"/>
                </a:solidFill>
                <a:latin typeface="Times New Roman" pitchFamily="18" charset="0"/>
                <a:cs typeface="Times New Roman" pitchFamily="18" charset="0"/>
              </a:rPr>
              <a:t> </a:t>
            </a:r>
            <a:endParaRPr lang="en-US" sz="2800" b="1" i="1" dirty="0" smtClean="0">
              <a:solidFill>
                <a:schemeClr val="tx1"/>
              </a:solidFill>
              <a:latin typeface="Times New Roman" pitchFamily="18" charset="0"/>
              <a:cs typeface="Times New Roman" pitchFamily="18" charset="0"/>
            </a:endParaRPr>
          </a:p>
          <a:p>
            <a:pPr>
              <a:spcBef>
                <a:spcPct val="50000"/>
              </a:spcBef>
            </a:pPr>
            <a:r>
              <a:rPr lang="en-US" sz="2800" b="1" i="1" dirty="0" err="1" smtClean="0">
                <a:solidFill>
                  <a:schemeClr val="accent3">
                    <a:lumMod val="75000"/>
                  </a:schemeClr>
                </a:solidFill>
                <a:latin typeface="Times New Roman" pitchFamily="18" charset="0"/>
                <a:cs typeface="Times New Roman" pitchFamily="18" charset="0"/>
              </a:rPr>
              <a:t>Hình</a:t>
            </a:r>
            <a:r>
              <a:rPr lang="en-US" sz="2800" b="1" i="1" dirty="0" smtClean="0">
                <a:solidFill>
                  <a:schemeClr val="accent3">
                    <a:lumMod val="75000"/>
                  </a:schemeClr>
                </a:solidFill>
                <a:latin typeface="Times New Roman" pitchFamily="18" charset="0"/>
                <a:cs typeface="Times New Roman" pitchFamily="18" charset="0"/>
              </a:rPr>
              <a:t> </a:t>
            </a:r>
            <a:r>
              <a:rPr lang="en-US" sz="2800" b="1" i="1" dirty="0" err="1" smtClean="0">
                <a:solidFill>
                  <a:schemeClr val="accent3">
                    <a:lumMod val="75000"/>
                  </a:schemeClr>
                </a:solidFill>
                <a:latin typeface="Times New Roman" pitchFamily="18" charset="0"/>
                <a:cs typeface="Times New Roman" pitchFamily="18" charset="0"/>
              </a:rPr>
              <a:t>thức</a:t>
            </a:r>
            <a:r>
              <a:rPr lang="en-US" sz="2800" b="1" i="1" dirty="0" smtClean="0">
                <a:solidFill>
                  <a:schemeClr val="accent3">
                    <a:lumMod val="75000"/>
                  </a:schemeClr>
                </a:solidFill>
                <a:latin typeface="Times New Roman" pitchFamily="18" charset="0"/>
                <a:cs typeface="Times New Roman" pitchFamily="18" charset="0"/>
              </a:rPr>
              <a:t> </a:t>
            </a:r>
            <a:r>
              <a:rPr lang="en-US" sz="2800" b="1" i="1" dirty="0" err="1" smtClean="0">
                <a:solidFill>
                  <a:schemeClr val="accent3">
                    <a:lumMod val="75000"/>
                  </a:schemeClr>
                </a:solidFill>
                <a:latin typeface="Times New Roman" pitchFamily="18" charset="0"/>
                <a:cs typeface="Times New Roman" pitchFamily="18" charset="0"/>
              </a:rPr>
              <a:t>nhóm</a:t>
            </a:r>
            <a:r>
              <a:rPr lang="en-US" sz="2800" b="1" i="1" dirty="0" smtClean="0">
                <a:solidFill>
                  <a:schemeClr val="accent3">
                    <a:lumMod val="75000"/>
                  </a:schemeClr>
                </a:solidFill>
                <a:latin typeface="Times New Roman" pitchFamily="18" charset="0"/>
                <a:cs typeface="Times New Roman" pitchFamily="18" charset="0"/>
              </a:rPr>
              <a:t> </a:t>
            </a:r>
            <a:r>
              <a:rPr lang="en-US" sz="2800" b="1" i="1" dirty="0" err="1" smtClean="0">
                <a:solidFill>
                  <a:schemeClr val="accent3">
                    <a:lumMod val="75000"/>
                  </a:schemeClr>
                </a:solidFill>
                <a:latin typeface="Times New Roman" pitchFamily="18" charset="0"/>
                <a:cs typeface="Times New Roman" pitchFamily="18" charset="0"/>
              </a:rPr>
              <a:t>đôi</a:t>
            </a:r>
            <a:r>
              <a:rPr lang="en-US" sz="2800" b="1" i="1" dirty="0" smtClean="0">
                <a:solidFill>
                  <a:schemeClr val="accent3">
                    <a:lumMod val="75000"/>
                  </a:schemeClr>
                </a:solidFill>
                <a:latin typeface="Times New Roman" pitchFamily="18" charset="0"/>
                <a:cs typeface="Times New Roman" pitchFamily="18" charset="0"/>
              </a:rPr>
              <a:t>, </a:t>
            </a:r>
            <a:r>
              <a:rPr lang="en-US" sz="2800" b="1" i="1" dirty="0" err="1" smtClean="0">
                <a:solidFill>
                  <a:schemeClr val="accent3">
                    <a:lumMod val="75000"/>
                  </a:schemeClr>
                </a:solidFill>
                <a:latin typeface="Times New Roman" pitchFamily="18" charset="0"/>
                <a:cs typeface="Times New Roman" pitchFamily="18" charset="0"/>
              </a:rPr>
              <a:t>thời</a:t>
            </a:r>
            <a:r>
              <a:rPr lang="en-US" sz="2800" b="1" i="1" dirty="0" smtClean="0">
                <a:solidFill>
                  <a:schemeClr val="accent3">
                    <a:lumMod val="75000"/>
                  </a:schemeClr>
                </a:solidFill>
                <a:latin typeface="Times New Roman" pitchFamily="18" charset="0"/>
                <a:cs typeface="Times New Roman" pitchFamily="18" charset="0"/>
              </a:rPr>
              <a:t> </a:t>
            </a:r>
            <a:r>
              <a:rPr lang="en-US" sz="2800" b="1" i="1" dirty="0" err="1" smtClean="0">
                <a:solidFill>
                  <a:schemeClr val="accent3">
                    <a:lumMod val="75000"/>
                  </a:schemeClr>
                </a:solidFill>
                <a:latin typeface="Times New Roman" pitchFamily="18" charset="0"/>
                <a:cs typeface="Times New Roman" pitchFamily="18" charset="0"/>
              </a:rPr>
              <a:t>gian</a:t>
            </a:r>
            <a:r>
              <a:rPr lang="en-US" sz="2800" b="1" i="1" dirty="0" smtClean="0">
                <a:solidFill>
                  <a:schemeClr val="accent3">
                    <a:lumMod val="75000"/>
                  </a:schemeClr>
                </a:solidFill>
                <a:latin typeface="Times New Roman" pitchFamily="18" charset="0"/>
                <a:cs typeface="Times New Roman" pitchFamily="18" charset="0"/>
              </a:rPr>
              <a:t> 3’ </a:t>
            </a:r>
          </a:p>
          <a:p>
            <a:pPr>
              <a:spcBef>
                <a:spcPct val="50000"/>
              </a:spcBef>
            </a:pPr>
            <a:r>
              <a:rPr lang="en-US" sz="2800" b="1" i="1" dirty="0" smtClean="0">
                <a:solidFill>
                  <a:schemeClr val="tx1"/>
                </a:solidFill>
                <a:latin typeface="Times New Roman" pitchFamily="18" charset="0"/>
                <a:cs typeface="Times New Roman" pitchFamily="18" charset="0"/>
              </a:rPr>
              <a:t> </a:t>
            </a:r>
            <a:endParaRPr lang="en-US" sz="2800" b="1" i="1" dirty="0">
              <a:solidFill>
                <a:schemeClr val="tx1"/>
              </a:solidFill>
              <a:latin typeface="VNI-Times" pitchFamily="2" charset="0"/>
            </a:endParaRPr>
          </a:p>
        </p:txBody>
      </p:sp>
      <p:sp>
        <p:nvSpPr>
          <p:cNvPr id="199686" name="Text Box 6"/>
          <p:cNvSpPr txBox="1">
            <a:spLocks noChangeArrowheads="1"/>
          </p:cNvSpPr>
          <p:nvPr/>
        </p:nvSpPr>
        <p:spPr bwMode="auto">
          <a:xfrm>
            <a:off x="1619250" y="2838450"/>
            <a:ext cx="6705600" cy="523220"/>
          </a:xfrm>
          <a:prstGeom prst="rect">
            <a:avLst/>
          </a:prstGeom>
          <a:noFill/>
          <a:ln w="9525">
            <a:noFill/>
            <a:miter lim="800000"/>
            <a:headEnd/>
            <a:tailEnd/>
          </a:ln>
        </p:spPr>
        <p:txBody>
          <a:bodyPr>
            <a:spAutoFit/>
          </a:bodyPr>
          <a:lstStyle/>
          <a:p>
            <a:pPr>
              <a:spcBef>
                <a:spcPct val="50000"/>
              </a:spcBef>
            </a:pPr>
            <a:r>
              <a:rPr lang="en-US" sz="2800" b="0" dirty="0" smtClean="0">
                <a:solidFill>
                  <a:srgbClr val="FF3300"/>
                </a:solidFill>
                <a:latin typeface="VNI-Times" pitchFamily="2" charset="0"/>
              </a:rPr>
              <a:t> </a:t>
            </a:r>
            <a:endParaRPr lang="en-US" sz="2800" b="0" dirty="0">
              <a:solidFill>
                <a:srgbClr val="FF3300"/>
              </a:solidFill>
              <a:latin typeface="VNI-Times" pitchFamily="2" charset="0"/>
            </a:endParaRPr>
          </a:p>
        </p:txBody>
      </p:sp>
      <p:sp>
        <p:nvSpPr>
          <p:cNvPr id="199688" name="Text Box 8"/>
          <p:cNvSpPr txBox="1">
            <a:spLocks noChangeArrowheads="1"/>
          </p:cNvSpPr>
          <p:nvPr/>
        </p:nvSpPr>
        <p:spPr bwMode="auto">
          <a:xfrm>
            <a:off x="571500" y="3486150"/>
            <a:ext cx="8248650" cy="3416320"/>
          </a:xfrm>
          <a:prstGeom prst="rect">
            <a:avLst/>
          </a:prstGeom>
          <a:noFill/>
          <a:ln w="9525">
            <a:noFill/>
            <a:miter lim="800000"/>
            <a:headEnd/>
            <a:tailEnd/>
          </a:ln>
        </p:spPr>
        <p:txBody>
          <a:bodyPr>
            <a:spAutoFit/>
          </a:bodyPr>
          <a:lstStyle/>
          <a:p>
            <a:pPr algn="just">
              <a:spcBef>
                <a:spcPct val="50000"/>
              </a:spcBef>
            </a:pPr>
            <a:endParaRPr lang="en-US" sz="2800" b="1" i="1" dirty="0" smtClean="0">
              <a:solidFill>
                <a:schemeClr val="tx1"/>
              </a:solidFill>
              <a:latin typeface="VNI-Times" pitchFamily="2" charset="0"/>
            </a:endParaRPr>
          </a:p>
          <a:p>
            <a:pPr algn="just">
              <a:spcBef>
                <a:spcPct val="50000"/>
              </a:spcBef>
            </a:pPr>
            <a:r>
              <a:rPr lang="en-US" sz="2800" b="1" i="1" dirty="0" smtClean="0">
                <a:solidFill>
                  <a:schemeClr val="tx1"/>
                </a:solidFill>
                <a:latin typeface="VNI-Times" pitchFamily="2" charset="0"/>
              </a:rPr>
              <a:t>b</a:t>
            </a:r>
            <a:r>
              <a:rPr lang="en-US" sz="2800" b="1" i="1" dirty="0">
                <a:solidFill>
                  <a:schemeClr val="tx1"/>
                </a:solidFill>
                <a:latin typeface="VNI-Times" pitchFamily="2" charset="0"/>
              </a:rPr>
              <a:t>) </a:t>
            </a:r>
            <a:r>
              <a:rPr lang="en-US" sz="2800" b="1" i="1" dirty="0" err="1" smtClean="0">
                <a:latin typeface="VNI-Times" pitchFamily="2" charset="0"/>
              </a:rPr>
              <a:t>Viết</a:t>
            </a:r>
            <a:r>
              <a:rPr lang="en-US" sz="2800" b="1" i="1" dirty="0" smtClean="0">
                <a:latin typeface="VNI-Times" pitchFamily="2" charset="0"/>
              </a:rPr>
              <a:t> </a:t>
            </a:r>
            <a:r>
              <a:rPr lang="en-US" sz="2800" b="1" i="1" dirty="0" err="1" smtClean="0">
                <a:latin typeface="Times New Roman" pitchFamily="18" charset="0"/>
                <a:cs typeface="Times New Roman" pitchFamily="18" charset="0"/>
              </a:rPr>
              <a:t>công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thức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tính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chu</a:t>
            </a:r>
            <a:r>
              <a:rPr lang="en-US" sz="2800" b="1" i="1" dirty="0" smtClean="0">
                <a:latin typeface="Times New Roman" pitchFamily="18" charset="0"/>
                <a:cs typeface="Times New Roman" pitchFamily="18" charset="0"/>
              </a:rPr>
              <a:t> vi C(cm) </a:t>
            </a:r>
            <a:r>
              <a:rPr lang="en-US" sz="2800" b="1" i="1" dirty="0" err="1" smtClean="0">
                <a:latin typeface="Times New Roman" pitchFamily="18" charset="0"/>
                <a:cs typeface="Times New Roman" pitchFamily="18" charset="0"/>
              </a:rPr>
              <a:t>theo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cạnh</a:t>
            </a:r>
            <a:r>
              <a:rPr lang="en-US" sz="2800" b="1" i="1" dirty="0" smtClean="0">
                <a:latin typeface="Times New Roman" pitchFamily="18" charset="0"/>
                <a:cs typeface="Times New Roman" pitchFamily="18" charset="0"/>
              </a:rPr>
              <a:t> a(cm)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hình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vuông</a:t>
            </a:r>
            <a:endParaRPr lang="en-US" sz="2800" b="1" dirty="0" smtClean="0">
              <a:solidFill>
                <a:schemeClr val="tx1"/>
              </a:solidFill>
            </a:endParaRPr>
          </a:p>
          <a:p>
            <a:pPr algn="just">
              <a:spcBef>
                <a:spcPct val="50000"/>
              </a:spcBef>
            </a:pPr>
            <a:r>
              <a:rPr lang="en-US" sz="3200" b="1" dirty="0" smtClean="0">
                <a:solidFill>
                  <a:schemeClr val="tx1"/>
                </a:solidFill>
              </a:rPr>
              <a:t>c) </a:t>
            </a:r>
            <a:r>
              <a:rPr lang="en-US" sz="2800" b="1" i="1" dirty="0" err="1" smtClean="0"/>
              <a:t>Nêu</a:t>
            </a:r>
            <a:r>
              <a:rPr lang="en-US" sz="2800" b="1" i="1" dirty="0" smtClean="0"/>
              <a:t> </a:t>
            </a:r>
            <a:r>
              <a:rPr lang="en-US" sz="2800" b="1" i="1" dirty="0" err="1" smtClean="0"/>
              <a:t>nh</a:t>
            </a:r>
            <a:r>
              <a:rPr lang="en-US" sz="2800" b="1" i="1" dirty="0" err="1" smtClean="0">
                <a:solidFill>
                  <a:schemeClr val="tx1"/>
                </a:solidFill>
              </a:rPr>
              <a:t>ận</a:t>
            </a:r>
            <a:r>
              <a:rPr lang="en-US" sz="2800" b="1" i="1" dirty="0" smtClean="0">
                <a:solidFill>
                  <a:schemeClr val="tx1"/>
                </a:solidFill>
              </a:rPr>
              <a:t> </a:t>
            </a:r>
            <a:r>
              <a:rPr lang="en-US" sz="2800" b="1" i="1" dirty="0" err="1" smtClean="0">
                <a:solidFill>
                  <a:schemeClr val="tx1"/>
                </a:solidFill>
              </a:rPr>
              <a:t>xét</a:t>
            </a:r>
            <a:r>
              <a:rPr lang="en-US" sz="2800" b="1" i="1" dirty="0" smtClean="0">
                <a:solidFill>
                  <a:schemeClr val="tx1"/>
                </a:solidFill>
              </a:rPr>
              <a:t> </a:t>
            </a:r>
            <a:r>
              <a:rPr lang="en-US" sz="2800" b="1" i="1" dirty="0" err="1" smtClean="0">
                <a:solidFill>
                  <a:schemeClr val="tx1"/>
                </a:solidFill>
              </a:rPr>
              <a:t>các</a:t>
            </a:r>
            <a:r>
              <a:rPr lang="en-US" sz="2800" b="1" i="1" dirty="0" smtClean="0">
                <a:solidFill>
                  <a:schemeClr val="tx1"/>
                </a:solidFill>
              </a:rPr>
              <a:t> </a:t>
            </a:r>
            <a:r>
              <a:rPr lang="en-US" sz="2800" b="1" i="1" dirty="0" err="1" smtClean="0">
                <a:solidFill>
                  <a:schemeClr val="tx1"/>
                </a:solidFill>
              </a:rPr>
              <a:t>công</a:t>
            </a:r>
            <a:r>
              <a:rPr lang="en-US" sz="2800" b="1" i="1" dirty="0" smtClean="0">
                <a:solidFill>
                  <a:schemeClr val="tx1"/>
                </a:solidFill>
              </a:rPr>
              <a:t> </a:t>
            </a:r>
            <a:r>
              <a:rPr lang="en-US" sz="2800" b="1" i="1" dirty="0" err="1" smtClean="0">
                <a:solidFill>
                  <a:schemeClr val="tx1"/>
                </a:solidFill>
              </a:rPr>
              <a:t>thức</a:t>
            </a:r>
            <a:r>
              <a:rPr lang="en-US" sz="2800" b="1" i="1" dirty="0" smtClean="0">
                <a:solidFill>
                  <a:schemeClr val="tx1"/>
                </a:solidFill>
              </a:rPr>
              <a:t> </a:t>
            </a:r>
            <a:r>
              <a:rPr lang="en-US" sz="2800" b="1" i="1" dirty="0" err="1" smtClean="0">
                <a:solidFill>
                  <a:schemeClr val="tx1"/>
                </a:solidFill>
              </a:rPr>
              <a:t>trên</a:t>
            </a:r>
            <a:r>
              <a:rPr lang="en-US" sz="2800" b="1" i="1" dirty="0" smtClean="0">
                <a:solidFill>
                  <a:schemeClr val="tx1"/>
                </a:solidFill>
              </a:rPr>
              <a:t> </a:t>
            </a:r>
            <a:r>
              <a:rPr lang="en-US" sz="2800" b="1" i="1" dirty="0" err="1" smtClean="0">
                <a:solidFill>
                  <a:schemeClr val="tx1"/>
                </a:solidFill>
              </a:rPr>
              <a:t>có</a:t>
            </a:r>
            <a:r>
              <a:rPr lang="en-US" sz="2800" b="1" i="1" dirty="0" smtClean="0">
                <a:solidFill>
                  <a:schemeClr val="tx1"/>
                </a:solidFill>
              </a:rPr>
              <a:t> </a:t>
            </a:r>
            <a:r>
              <a:rPr lang="en-US" sz="2800" b="1" i="1" dirty="0" err="1" smtClean="0">
                <a:solidFill>
                  <a:schemeClr val="tx1"/>
                </a:solidFill>
              </a:rPr>
              <a:t>đặc</a:t>
            </a:r>
            <a:r>
              <a:rPr lang="en-US" sz="2800" b="1" i="1" dirty="0" smtClean="0">
                <a:solidFill>
                  <a:schemeClr val="tx1"/>
                </a:solidFill>
              </a:rPr>
              <a:t> </a:t>
            </a:r>
            <a:r>
              <a:rPr lang="en-US" sz="2800" b="1" i="1" dirty="0" err="1" smtClean="0">
                <a:solidFill>
                  <a:schemeClr val="tx1"/>
                </a:solidFill>
              </a:rPr>
              <a:t>điểm</a:t>
            </a:r>
            <a:r>
              <a:rPr lang="en-US" sz="2800" b="1" i="1" dirty="0" smtClean="0">
                <a:solidFill>
                  <a:schemeClr val="tx1"/>
                </a:solidFill>
              </a:rPr>
              <a:t> </a:t>
            </a:r>
            <a:r>
              <a:rPr lang="en-US" sz="2800" b="1" i="1" dirty="0" err="1" smtClean="0">
                <a:solidFill>
                  <a:schemeClr val="tx1"/>
                </a:solidFill>
              </a:rPr>
              <a:t>gì</a:t>
            </a:r>
            <a:r>
              <a:rPr lang="en-US" sz="2800" b="1" i="1" dirty="0" smtClean="0">
                <a:solidFill>
                  <a:schemeClr val="tx1"/>
                </a:solidFill>
              </a:rPr>
              <a:t> </a:t>
            </a:r>
            <a:r>
              <a:rPr lang="en-US" sz="2800" b="1" i="1" dirty="0" err="1" smtClean="0">
                <a:solidFill>
                  <a:schemeClr val="tx1"/>
                </a:solidFill>
              </a:rPr>
              <a:t>giống</a:t>
            </a:r>
            <a:r>
              <a:rPr lang="en-US" sz="2800" b="1" i="1" dirty="0" smtClean="0">
                <a:solidFill>
                  <a:schemeClr val="tx1"/>
                </a:solidFill>
              </a:rPr>
              <a:t> </a:t>
            </a:r>
            <a:r>
              <a:rPr lang="en-US" sz="2800" b="1" i="1" dirty="0" err="1" smtClean="0">
                <a:solidFill>
                  <a:schemeClr val="tx1"/>
                </a:solidFill>
              </a:rPr>
              <a:t>nhau</a:t>
            </a:r>
            <a:r>
              <a:rPr lang="en-US" sz="2800" b="1" i="1" dirty="0" smtClean="0">
                <a:solidFill>
                  <a:schemeClr val="tx1"/>
                </a:solidFill>
              </a:rPr>
              <a:t>?</a:t>
            </a:r>
            <a:endParaRPr lang="en-US" sz="2800" b="1" i="1" dirty="0">
              <a:solidFill>
                <a:schemeClr val="tx1"/>
              </a:solidFill>
            </a:endParaRPr>
          </a:p>
          <a:p>
            <a:pPr algn="just">
              <a:spcBef>
                <a:spcPct val="50000"/>
              </a:spcBef>
            </a:pPr>
            <a:endParaRPr lang="en-US" sz="2800" b="1" i="1" dirty="0">
              <a:solidFill>
                <a:schemeClr val="tx1"/>
              </a:solidFill>
              <a:latin typeface="VNI-Times" pitchFamily="2" charset="0"/>
            </a:endParaRPr>
          </a:p>
        </p:txBody>
      </p:sp>
      <p:sp>
        <p:nvSpPr>
          <p:cNvPr id="199689" name="Text Box 9"/>
          <p:cNvSpPr txBox="1">
            <a:spLocks noChangeArrowheads="1"/>
          </p:cNvSpPr>
          <p:nvPr/>
        </p:nvSpPr>
        <p:spPr bwMode="auto">
          <a:xfrm>
            <a:off x="1600200" y="5067300"/>
            <a:ext cx="4343400" cy="641350"/>
          </a:xfrm>
          <a:prstGeom prst="rect">
            <a:avLst/>
          </a:prstGeom>
          <a:noFill/>
          <a:ln w="9525">
            <a:noFill/>
            <a:miter lim="800000"/>
            <a:headEnd/>
            <a:tailEnd/>
          </a:ln>
        </p:spPr>
        <p:txBody>
          <a:bodyPr>
            <a:spAutoFit/>
          </a:bodyPr>
          <a:lstStyle/>
          <a:p>
            <a:pPr>
              <a:spcBef>
                <a:spcPct val="50000"/>
              </a:spcBef>
            </a:pPr>
            <a:r>
              <a:rPr lang="en-US" sz="3600" b="0" dirty="0" smtClean="0">
                <a:solidFill>
                  <a:schemeClr val="tx1"/>
                </a:solidFill>
                <a:latin typeface="VNI-Times" pitchFamily="2" charset="0"/>
              </a:rPr>
              <a:t> </a:t>
            </a:r>
            <a:endParaRPr lang="en-US" sz="3600" b="0" dirty="0">
              <a:solidFill>
                <a:schemeClr val="tx1"/>
              </a:solidFill>
              <a:latin typeface="VNI-Times" pitchFamily="2" charset="0"/>
            </a:endParaRPr>
          </a:p>
        </p:txBody>
      </p:sp>
      <p:grpSp>
        <p:nvGrpSpPr>
          <p:cNvPr id="2" name="Group 14"/>
          <p:cNvGrpSpPr>
            <a:grpSpLocks/>
          </p:cNvGrpSpPr>
          <p:nvPr/>
        </p:nvGrpSpPr>
        <p:grpSpPr bwMode="auto">
          <a:xfrm>
            <a:off x="57150" y="95250"/>
            <a:ext cx="8956675" cy="814388"/>
            <a:chOff x="36" y="60"/>
            <a:chExt cx="5642" cy="513"/>
          </a:xfrm>
        </p:grpSpPr>
        <p:sp>
          <p:nvSpPr>
            <p:cNvPr id="7181" name="AutoShape 10"/>
            <p:cNvSpPr>
              <a:spLocks noChangeArrowheads="1"/>
            </p:cNvSpPr>
            <p:nvPr/>
          </p:nvSpPr>
          <p:spPr bwMode="auto">
            <a:xfrm>
              <a:off x="36" y="60"/>
              <a:ext cx="5642" cy="513"/>
            </a:xfrm>
            <a:prstGeom prst="roundRect">
              <a:avLst>
                <a:gd name="adj" fmla="val 16667"/>
              </a:avLst>
            </a:prstGeom>
            <a:gradFill rotWithShape="1">
              <a:gsLst>
                <a:gs pos="0">
                  <a:srgbClr val="CCFF66"/>
                </a:gs>
                <a:gs pos="100000">
                  <a:schemeClr val="hlink"/>
                </a:gs>
              </a:gsLst>
              <a:path path="shape">
                <a:fillToRect l="50000" t="50000" r="50000" b="50000"/>
              </a:path>
            </a:gradFill>
            <a:ln w="15875" cap="rnd">
              <a:solidFill>
                <a:srgbClr val="FF00FF"/>
              </a:solidFill>
              <a:prstDash val="sysDot"/>
              <a:round/>
              <a:headEnd/>
              <a:tailEnd/>
            </a:ln>
            <a:effectLst>
              <a:outerShdw dist="107763" dir="18900000" algn="ctr" rotWithShape="0">
                <a:schemeClr val="bg2">
                  <a:alpha val="50000"/>
                </a:schemeClr>
              </a:outerShdw>
            </a:effectLst>
          </p:spPr>
          <p:txBody>
            <a:bodyPr wrap="none" anchor="ctr"/>
            <a:lstStyle/>
            <a:p>
              <a:pPr algn="ctr">
                <a:defRPr/>
              </a:pPr>
              <a:endParaRPr lang="en-US" sz="2000">
                <a:solidFill>
                  <a:schemeClr val="tx1"/>
                </a:solidFill>
                <a:latin typeface="Arial" charset="0"/>
              </a:endParaRPr>
            </a:p>
          </p:txBody>
        </p:sp>
        <p:sp>
          <p:nvSpPr>
            <p:cNvPr id="15374" name="WordArt 11"/>
            <p:cNvSpPr>
              <a:spLocks noChangeArrowheads="1" noChangeShapeType="1" noTextEdit="1"/>
            </p:cNvSpPr>
            <p:nvPr/>
          </p:nvSpPr>
          <p:spPr bwMode="auto">
            <a:xfrm>
              <a:off x="860" y="156"/>
              <a:ext cx="4246" cy="357"/>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FF0000"/>
                  </a:solidFill>
                  <a:latin typeface="Arial"/>
                  <a:cs typeface="Arial"/>
                </a:rPr>
                <a:t>Tiết 23: Đại lượng tỉ lệ thuận</a:t>
              </a:r>
              <a:endParaRPr lang="en-US" sz="3600" kern="10">
                <a:ln w="9525">
                  <a:noFill/>
                  <a:round/>
                  <a:headEnd/>
                  <a:tailEnd/>
                </a:ln>
                <a:solidFill>
                  <a:srgbClr val="FF0000"/>
                </a:solidFill>
                <a:latin typeface="Arial"/>
                <a:cs typeface="Arial"/>
              </a:endParaRPr>
            </a:p>
          </p:txBody>
        </p:sp>
      </p:grpSp>
      <p:sp>
        <p:nvSpPr>
          <p:cNvPr id="199692" name="Text Box 12"/>
          <p:cNvSpPr txBox="1">
            <a:spLocks noChangeArrowheads="1"/>
          </p:cNvSpPr>
          <p:nvPr/>
        </p:nvSpPr>
        <p:spPr bwMode="auto">
          <a:xfrm>
            <a:off x="0" y="1006475"/>
            <a:ext cx="6469063" cy="457200"/>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0000FF"/>
                </a:solidFill>
                <a:latin typeface="Arial" charset="0"/>
              </a:rPr>
              <a:t>1. Định nghĩa</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692"/>
                                        </p:tgtEl>
                                        <p:attrNameLst>
                                          <p:attrName>style.visibility</p:attrName>
                                        </p:attrNameLst>
                                      </p:cBhvr>
                                      <p:to>
                                        <p:strVal val="visible"/>
                                      </p:to>
                                    </p:set>
                                    <p:animEffect transition="in" filter="blinds(horizontal)">
                                      <p:cBhvr>
                                        <p:cTn id="7" dur="500"/>
                                        <p:tgtEl>
                                          <p:spTgt spid="199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9685">
                                            <p:txEl>
                                              <p:pRg st="0" end="0"/>
                                            </p:txEl>
                                          </p:spTgt>
                                        </p:tgtEl>
                                        <p:attrNameLst>
                                          <p:attrName>style.visibility</p:attrName>
                                        </p:attrNameLst>
                                      </p:cBhvr>
                                      <p:to>
                                        <p:strVal val="visible"/>
                                      </p:to>
                                    </p:set>
                                    <p:animEffect transition="in" filter="blinds(horizontal)">
                                      <p:cBhvr>
                                        <p:cTn id="12" dur="500"/>
                                        <p:tgtEl>
                                          <p:spTgt spid="1996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9685">
                                            <p:txEl>
                                              <p:pRg st="1" end="1"/>
                                            </p:txEl>
                                          </p:spTgt>
                                        </p:tgtEl>
                                        <p:attrNameLst>
                                          <p:attrName>style.visibility</p:attrName>
                                        </p:attrNameLst>
                                      </p:cBhvr>
                                      <p:to>
                                        <p:strVal val="visible"/>
                                      </p:to>
                                    </p:set>
                                    <p:animEffect transition="in" filter="blinds(horizontal)">
                                      <p:cBhvr>
                                        <p:cTn id="17" dur="500"/>
                                        <p:tgtEl>
                                          <p:spTgt spid="1996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9685">
                                            <p:txEl>
                                              <p:pRg st="2" end="2"/>
                                            </p:txEl>
                                          </p:spTgt>
                                        </p:tgtEl>
                                        <p:attrNameLst>
                                          <p:attrName>style.visibility</p:attrName>
                                        </p:attrNameLst>
                                      </p:cBhvr>
                                      <p:to>
                                        <p:strVal val="visible"/>
                                      </p:to>
                                    </p:set>
                                    <p:animEffect transition="in" filter="blinds(horizontal)">
                                      <p:cBhvr>
                                        <p:cTn id="22" dur="500"/>
                                        <p:tgtEl>
                                          <p:spTgt spid="19968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9684"/>
                                        </p:tgtEl>
                                        <p:attrNameLst>
                                          <p:attrName>style.visibility</p:attrName>
                                        </p:attrNameLst>
                                      </p:cBhvr>
                                      <p:to>
                                        <p:strVal val="visible"/>
                                      </p:to>
                                    </p:set>
                                    <p:animEffect transition="in" filter="blinds(horizontal)">
                                      <p:cBhvr>
                                        <p:cTn id="27" dur="500"/>
                                        <p:tgtEl>
                                          <p:spTgt spid="1996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99686"/>
                                        </p:tgtEl>
                                        <p:attrNameLst>
                                          <p:attrName>style.visibility</p:attrName>
                                        </p:attrNameLst>
                                      </p:cBhvr>
                                      <p:to>
                                        <p:strVal val="visible"/>
                                      </p:to>
                                    </p:set>
                                    <p:animEffect transition="in" filter="plus(in)">
                                      <p:cBhvr>
                                        <p:cTn id="32" dur="2000"/>
                                        <p:tgtEl>
                                          <p:spTgt spid="1996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9688"/>
                                        </p:tgtEl>
                                        <p:attrNameLst>
                                          <p:attrName>style.visibility</p:attrName>
                                        </p:attrNameLst>
                                      </p:cBhvr>
                                      <p:to>
                                        <p:strVal val="visible"/>
                                      </p:to>
                                    </p:set>
                                    <p:animEffect transition="in" filter="blinds(horizontal)">
                                      <p:cBhvr>
                                        <p:cTn id="37" dur="500"/>
                                        <p:tgtEl>
                                          <p:spTgt spid="1996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9689"/>
                                        </p:tgtEl>
                                        <p:attrNameLst>
                                          <p:attrName>style.visibility</p:attrName>
                                        </p:attrNameLst>
                                      </p:cBhvr>
                                      <p:to>
                                        <p:strVal val="visible"/>
                                      </p:to>
                                    </p:set>
                                    <p:animEffect transition="in" filter="blinds(horizontal)">
                                      <p:cBhvr>
                                        <p:cTn id="42" dur="500"/>
                                        <p:tgtEl>
                                          <p:spTgt spid="199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6" grpId="0"/>
      <p:bldP spid="199688" grpId="0"/>
      <p:bldP spid="199689" grpId="0"/>
      <p:bldP spid="1996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1" name="Text Box 5"/>
          <p:cNvSpPr txBox="1">
            <a:spLocks noChangeArrowheads="1"/>
          </p:cNvSpPr>
          <p:nvPr/>
        </p:nvSpPr>
        <p:spPr bwMode="auto">
          <a:xfrm>
            <a:off x="2228850" y="2324100"/>
            <a:ext cx="2514600" cy="641350"/>
          </a:xfrm>
          <a:prstGeom prst="rect">
            <a:avLst/>
          </a:prstGeom>
          <a:noFill/>
          <a:ln w="9525">
            <a:noFill/>
            <a:miter lim="800000"/>
            <a:headEnd/>
            <a:tailEnd/>
          </a:ln>
        </p:spPr>
        <p:txBody>
          <a:bodyPr>
            <a:spAutoFit/>
          </a:bodyPr>
          <a:lstStyle/>
          <a:p>
            <a:pPr>
              <a:spcBef>
                <a:spcPct val="50000"/>
              </a:spcBef>
            </a:pPr>
            <a:r>
              <a:rPr lang="en-US" sz="3600" dirty="0" smtClean="0">
                <a:latin typeface="VNI-Times" pitchFamily="2" charset="0"/>
              </a:rPr>
              <a:t>s</a:t>
            </a:r>
            <a:r>
              <a:rPr lang="en-US" sz="3600" dirty="0" smtClean="0">
                <a:solidFill>
                  <a:schemeClr val="tx1"/>
                </a:solidFill>
                <a:latin typeface="VNI-Times" pitchFamily="2" charset="0"/>
              </a:rPr>
              <a:t> </a:t>
            </a:r>
            <a:r>
              <a:rPr lang="en-US" sz="3600" dirty="0">
                <a:solidFill>
                  <a:schemeClr val="tx1"/>
                </a:solidFill>
                <a:latin typeface="VNI-Times" pitchFamily="2" charset="0"/>
              </a:rPr>
              <a:t>=</a:t>
            </a:r>
            <a:r>
              <a:rPr lang="en-US" sz="3600" dirty="0">
                <a:solidFill>
                  <a:srgbClr val="FF3300"/>
                </a:solidFill>
                <a:latin typeface="VNI-Times" pitchFamily="2" charset="0"/>
              </a:rPr>
              <a:t> 15.      </a:t>
            </a:r>
            <a:r>
              <a:rPr lang="en-US" sz="3600" dirty="0">
                <a:solidFill>
                  <a:schemeClr val="tx1"/>
                </a:solidFill>
                <a:latin typeface="VNI-Times" pitchFamily="2" charset="0"/>
              </a:rPr>
              <a:t>t</a:t>
            </a:r>
          </a:p>
        </p:txBody>
      </p:sp>
      <p:grpSp>
        <p:nvGrpSpPr>
          <p:cNvPr id="3" name="Group 8"/>
          <p:cNvGrpSpPr>
            <a:grpSpLocks/>
          </p:cNvGrpSpPr>
          <p:nvPr/>
        </p:nvGrpSpPr>
        <p:grpSpPr bwMode="auto">
          <a:xfrm>
            <a:off x="57150" y="95250"/>
            <a:ext cx="8956675" cy="814388"/>
            <a:chOff x="36" y="60"/>
            <a:chExt cx="5642" cy="513"/>
          </a:xfrm>
        </p:grpSpPr>
        <p:sp>
          <p:nvSpPr>
            <p:cNvPr id="8216" name="AutoShape 9"/>
            <p:cNvSpPr>
              <a:spLocks noChangeArrowheads="1"/>
            </p:cNvSpPr>
            <p:nvPr/>
          </p:nvSpPr>
          <p:spPr bwMode="auto">
            <a:xfrm>
              <a:off x="36" y="60"/>
              <a:ext cx="5642" cy="513"/>
            </a:xfrm>
            <a:prstGeom prst="roundRect">
              <a:avLst>
                <a:gd name="adj" fmla="val 16667"/>
              </a:avLst>
            </a:prstGeom>
            <a:gradFill rotWithShape="1">
              <a:gsLst>
                <a:gs pos="0">
                  <a:srgbClr val="CCFF66"/>
                </a:gs>
                <a:gs pos="100000">
                  <a:schemeClr val="hlink"/>
                </a:gs>
              </a:gsLst>
              <a:path path="shape">
                <a:fillToRect l="50000" t="50000" r="50000" b="50000"/>
              </a:path>
            </a:gradFill>
            <a:ln w="15875" cap="rnd">
              <a:solidFill>
                <a:srgbClr val="FF00FF"/>
              </a:solidFill>
              <a:prstDash val="sysDot"/>
              <a:round/>
              <a:headEnd/>
              <a:tailEnd/>
            </a:ln>
            <a:effectLst>
              <a:outerShdw dist="107763" dir="18900000" algn="ctr" rotWithShape="0">
                <a:schemeClr val="bg2">
                  <a:alpha val="50000"/>
                </a:schemeClr>
              </a:outerShdw>
            </a:effectLst>
          </p:spPr>
          <p:txBody>
            <a:bodyPr wrap="none" anchor="ctr"/>
            <a:lstStyle/>
            <a:p>
              <a:pPr algn="ctr">
                <a:defRPr/>
              </a:pPr>
              <a:endParaRPr lang="en-US" sz="1800">
                <a:solidFill>
                  <a:schemeClr val="tx1"/>
                </a:solidFill>
                <a:latin typeface="Arial" charset="0"/>
              </a:endParaRPr>
            </a:p>
          </p:txBody>
        </p:sp>
        <p:sp>
          <p:nvSpPr>
            <p:cNvPr id="16409" name="WordArt 10"/>
            <p:cNvSpPr>
              <a:spLocks noChangeArrowheads="1" noChangeShapeType="1" noTextEdit="1"/>
            </p:cNvSpPr>
            <p:nvPr/>
          </p:nvSpPr>
          <p:spPr bwMode="auto">
            <a:xfrm>
              <a:off x="860" y="156"/>
              <a:ext cx="4246" cy="357"/>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FF0000"/>
                  </a:solidFill>
                  <a:latin typeface="Arial"/>
                  <a:cs typeface="Arial"/>
                </a:rPr>
                <a:t>Tiết 23: Đại lượng tỉ lệ thuận</a:t>
              </a:r>
              <a:endParaRPr lang="en-US" sz="3600" kern="10">
                <a:ln w="9525">
                  <a:noFill/>
                  <a:round/>
                  <a:headEnd/>
                  <a:tailEnd/>
                </a:ln>
                <a:solidFill>
                  <a:srgbClr val="FF0000"/>
                </a:solidFill>
                <a:latin typeface="Arial"/>
                <a:cs typeface="Arial"/>
              </a:endParaRPr>
            </a:p>
          </p:txBody>
        </p:sp>
      </p:grpSp>
      <p:sp>
        <p:nvSpPr>
          <p:cNvPr id="16388" name="Text Box 11"/>
          <p:cNvSpPr txBox="1">
            <a:spLocks noChangeArrowheads="1"/>
          </p:cNvSpPr>
          <p:nvPr/>
        </p:nvSpPr>
        <p:spPr bwMode="auto">
          <a:xfrm>
            <a:off x="0" y="1006475"/>
            <a:ext cx="6469063" cy="396875"/>
          </a:xfrm>
          <a:prstGeom prst="rect">
            <a:avLst/>
          </a:prstGeom>
          <a:solidFill>
            <a:schemeClr val="bg1"/>
          </a:solidFill>
          <a:ln w="9525">
            <a:noFill/>
            <a:miter lim="800000"/>
            <a:headEnd/>
            <a:tailEnd/>
          </a:ln>
        </p:spPr>
        <p:txBody>
          <a:bodyPr>
            <a:spAutoFit/>
          </a:bodyPr>
          <a:lstStyle/>
          <a:p>
            <a:pPr>
              <a:spcBef>
                <a:spcPct val="50000"/>
              </a:spcBef>
            </a:pPr>
            <a:r>
              <a:rPr lang="en-US" sz="2000">
                <a:solidFill>
                  <a:srgbClr val="0000FF"/>
                </a:solidFill>
                <a:latin typeface="Arial" charset="0"/>
              </a:rPr>
              <a:t>1. Định nghĩa</a:t>
            </a:r>
          </a:p>
        </p:txBody>
      </p:sp>
      <p:sp>
        <p:nvSpPr>
          <p:cNvPr id="214033" name="Text Box 17"/>
          <p:cNvSpPr txBox="1">
            <a:spLocks noChangeArrowheads="1"/>
          </p:cNvSpPr>
          <p:nvPr/>
        </p:nvSpPr>
        <p:spPr bwMode="auto">
          <a:xfrm>
            <a:off x="2171700" y="3162300"/>
            <a:ext cx="3028950" cy="641350"/>
          </a:xfrm>
          <a:prstGeom prst="rect">
            <a:avLst/>
          </a:prstGeom>
          <a:noFill/>
          <a:ln w="9525" algn="ctr">
            <a:noFill/>
            <a:miter lim="800000"/>
            <a:headEnd/>
            <a:tailEnd/>
          </a:ln>
        </p:spPr>
        <p:txBody>
          <a:bodyPr>
            <a:spAutoFit/>
          </a:bodyPr>
          <a:lstStyle/>
          <a:p>
            <a:pPr marL="115888" indent="-115888">
              <a:spcBef>
                <a:spcPct val="50000"/>
              </a:spcBef>
            </a:pPr>
            <a:r>
              <a:rPr lang="en-US" sz="3600" dirty="0" smtClean="0"/>
              <a:t>C</a:t>
            </a:r>
            <a:r>
              <a:rPr lang="en-US" sz="3600" dirty="0" smtClean="0">
                <a:solidFill>
                  <a:srgbClr val="FF0000"/>
                </a:solidFill>
              </a:rPr>
              <a:t> </a:t>
            </a:r>
            <a:r>
              <a:rPr lang="en-US" sz="3600" dirty="0">
                <a:solidFill>
                  <a:schemeClr val="tx1"/>
                </a:solidFill>
              </a:rPr>
              <a:t>=</a:t>
            </a:r>
            <a:r>
              <a:rPr lang="en-US" sz="3600" dirty="0">
                <a:solidFill>
                  <a:srgbClr val="FF0000"/>
                </a:solidFill>
              </a:rPr>
              <a:t> </a:t>
            </a:r>
            <a:r>
              <a:rPr lang="en-US" sz="3600" dirty="0" smtClean="0">
                <a:solidFill>
                  <a:srgbClr val="FF0000"/>
                </a:solidFill>
              </a:rPr>
              <a:t>4</a:t>
            </a:r>
            <a:r>
              <a:rPr lang="en-US" sz="3600" dirty="0" smtClean="0"/>
              <a:t> </a:t>
            </a:r>
            <a:r>
              <a:rPr lang="en-US" sz="3600" dirty="0">
                <a:solidFill>
                  <a:srgbClr val="FF0000"/>
                </a:solidFill>
              </a:rPr>
              <a:t>.</a:t>
            </a:r>
            <a:r>
              <a:rPr lang="en-US" sz="3600" dirty="0"/>
              <a:t> </a:t>
            </a:r>
            <a:r>
              <a:rPr lang="en-US" sz="3600" dirty="0" smtClean="0"/>
              <a:t>    a</a:t>
            </a:r>
            <a:endParaRPr lang="en-US" sz="3600" dirty="0">
              <a:solidFill>
                <a:schemeClr val="tx1"/>
              </a:solidFill>
            </a:endParaRPr>
          </a:p>
        </p:txBody>
      </p:sp>
      <p:sp>
        <p:nvSpPr>
          <p:cNvPr id="27" name="Text Box 9"/>
          <p:cNvSpPr txBox="1">
            <a:spLocks noChangeArrowheads="1"/>
          </p:cNvSpPr>
          <p:nvPr/>
        </p:nvSpPr>
        <p:spPr bwMode="auto">
          <a:xfrm>
            <a:off x="5181600" y="2655888"/>
            <a:ext cx="5257800" cy="823912"/>
          </a:xfrm>
          <a:prstGeom prst="rect">
            <a:avLst/>
          </a:prstGeom>
          <a:noFill/>
          <a:ln w="9525">
            <a:noFill/>
            <a:miter lim="800000"/>
            <a:headEnd/>
            <a:tailEnd/>
          </a:ln>
        </p:spPr>
        <p:txBody>
          <a:bodyPr>
            <a:spAutoFit/>
          </a:bodyPr>
          <a:lstStyle/>
          <a:p>
            <a:pPr algn="ctr" eaLnBrk="1" hangingPunct="1">
              <a:spcBef>
                <a:spcPct val="50000"/>
              </a:spcBef>
            </a:pPr>
            <a:r>
              <a:rPr lang="en-US" sz="4800">
                <a:solidFill>
                  <a:schemeClr val="tx1"/>
                </a:solidFill>
                <a:cs typeface="Times New Roman" pitchFamily="18" charset="0"/>
              </a:rPr>
              <a:t>y =</a:t>
            </a:r>
            <a:r>
              <a:rPr lang="en-US" sz="4800">
                <a:solidFill>
                  <a:srgbClr val="7030A0"/>
                </a:solidFill>
                <a:cs typeface="Times New Roman" pitchFamily="18" charset="0"/>
              </a:rPr>
              <a:t>    </a:t>
            </a:r>
            <a:r>
              <a:rPr lang="en-US" sz="4800">
                <a:solidFill>
                  <a:srgbClr val="002060"/>
                </a:solidFill>
                <a:cs typeface="Times New Roman" pitchFamily="18" charset="0"/>
              </a:rPr>
              <a:t>.</a:t>
            </a:r>
            <a:r>
              <a:rPr lang="en-US" sz="4800">
                <a:solidFill>
                  <a:schemeClr val="tx1"/>
                </a:solidFill>
                <a:cs typeface="Times New Roman" pitchFamily="18" charset="0"/>
              </a:rPr>
              <a:t>x</a:t>
            </a:r>
            <a:r>
              <a:rPr lang="en-US" sz="4800">
                <a:solidFill>
                  <a:srgbClr val="FF0000"/>
                </a:solidFill>
                <a:cs typeface="Times New Roman" pitchFamily="18" charset="0"/>
              </a:rPr>
              <a:t>  </a:t>
            </a:r>
            <a:r>
              <a:rPr lang="en-US" sz="4800">
                <a:solidFill>
                  <a:srgbClr val="7030A0"/>
                </a:solidFill>
                <a:cs typeface="Times New Roman" pitchFamily="18" charset="0"/>
              </a:rPr>
              <a:t>  </a:t>
            </a:r>
          </a:p>
        </p:txBody>
      </p:sp>
      <p:sp>
        <p:nvSpPr>
          <p:cNvPr id="23" name="Right Arrow 22"/>
          <p:cNvSpPr>
            <a:spLocks noChangeArrowheads="1"/>
          </p:cNvSpPr>
          <p:nvPr/>
        </p:nvSpPr>
        <p:spPr bwMode="auto">
          <a:xfrm>
            <a:off x="5905500" y="2960688"/>
            <a:ext cx="750888" cy="239712"/>
          </a:xfrm>
          <a:prstGeom prst="rightArrow">
            <a:avLst>
              <a:gd name="adj1" fmla="val 50000"/>
              <a:gd name="adj2" fmla="val 55050"/>
            </a:avLst>
          </a:prstGeom>
          <a:solidFill>
            <a:schemeClr val="accent1"/>
          </a:solidFill>
          <a:ln w="25400" algn="ctr">
            <a:solidFill>
              <a:srgbClr val="FF00FF"/>
            </a:solidFill>
            <a:miter lim="800000"/>
            <a:headEnd/>
            <a:tailEnd/>
          </a:ln>
        </p:spPr>
        <p:txBody>
          <a:bodyPr anchor="ctr"/>
          <a:lstStyle/>
          <a:p>
            <a:pPr algn="ctr" eaLnBrk="1" hangingPunct="1"/>
            <a:endParaRPr lang="en-US" sz="1800" b="0">
              <a:solidFill>
                <a:srgbClr val="FFFFFF"/>
              </a:solidFill>
              <a:cs typeface="Times New Roman" pitchFamily="18" charset="0"/>
            </a:endParaRPr>
          </a:p>
        </p:txBody>
      </p:sp>
      <p:sp>
        <p:nvSpPr>
          <p:cNvPr id="28" name="Right Brace 27"/>
          <p:cNvSpPr>
            <a:spLocks/>
          </p:cNvSpPr>
          <p:nvPr/>
        </p:nvSpPr>
        <p:spPr bwMode="auto">
          <a:xfrm>
            <a:off x="5295900" y="2452688"/>
            <a:ext cx="423863" cy="1162050"/>
          </a:xfrm>
          <a:prstGeom prst="rightBrace">
            <a:avLst>
              <a:gd name="adj1" fmla="val 8339"/>
              <a:gd name="adj2" fmla="val 50000"/>
            </a:avLst>
          </a:prstGeom>
          <a:noFill/>
          <a:ln w="9525" algn="ctr">
            <a:solidFill>
              <a:srgbClr val="FF00FF"/>
            </a:solidFill>
            <a:round/>
            <a:headEnd/>
            <a:tailEnd/>
          </a:ln>
        </p:spPr>
        <p:txBody>
          <a:bodyPr anchor="ctr"/>
          <a:lstStyle/>
          <a:p>
            <a:pPr algn="ctr" eaLnBrk="1" hangingPunct="1"/>
            <a:endParaRPr lang="en-US" sz="1800" b="0">
              <a:solidFill>
                <a:schemeClr val="tx1"/>
              </a:solidFill>
              <a:cs typeface="Times New Roman" pitchFamily="18" charset="0"/>
            </a:endParaRPr>
          </a:p>
        </p:txBody>
      </p:sp>
      <p:sp>
        <p:nvSpPr>
          <p:cNvPr id="13" name="Rectangle 12"/>
          <p:cNvSpPr>
            <a:spLocks noChangeArrowheads="1"/>
          </p:cNvSpPr>
          <p:nvPr/>
        </p:nvSpPr>
        <p:spPr bwMode="auto">
          <a:xfrm>
            <a:off x="7505700" y="2617788"/>
            <a:ext cx="828675" cy="823912"/>
          </a:xfrm>
          <a:prstGeom prst="rect">
            <a:avLst/>
          </a:prstGeom>
          <a:noFill/>
          <a:ln w="9525">
            <a:noFill/>
            <a:miter lim="800000"/>
            <a:headEnd/>
            <a:tailEnd/>
          </a:ln>
        </p:spPr>
        <p:txBody>
          <a:bodyPr wrap="none">
            <a:spAutoFit/>
          </a:bodyPr>
          <a:lstStyle/>
          <a:p>
            <a:pPr eaLnBrk="1" hangingPunct="1"/>
            <a:r>
              <a:rPr lang="en-US" sz="4800">
                <a:solidFill>
                  <a:srgbClr val="FF0000"/>
                </a:solidFill>
                <a:cs typeface="Times New Roman" pitchFamily="18" charset="0"/>
              </a:rPr>
              <a:t> k </a:t>
            </a:r>
            <a:endParaRPr lang="en-US" sz="4800" b="0">
              <a:solidFill>
                <a:schemeClr val="tx1"/>
              </a:solidFill>
              <a:cs typeface="Times New Roman" pitchFamily="18" charset="0"/>
            </a:endParaRPr>
          </a:p>
        </p:txBody>
      </p:sp>
      <p:sp>
        <p:nvSpPr>
          <p:cNvPr id="214042" name="Rectangle 26"/>
          <p:cNvSpPr>
            <a:spLocks noChangeArrowheads="1"/>
          </p:cNvSpPr>
          <p:nvPr/>
        </p:nvSpPr>
        <p:spPr bwMode="auto">
          <a:xfrm>
            <a:off x="4110038" y="2114550"/>
            <a:ext cx="685800" cy="1962150"/>
          </a:xfrm>
          <a:prstGeom prst="rect">
            <a:avLst/>
          </a:prstGeom>
          <a:noFill/>
          <a:ln w="38100">
            <a:solidFill>
              <a:schemeClr val="tx1"/>
            </a:solidFill>
            <a:miter lim="800000"/>
            <a:headEnd/>
            <a:tailEnd/>
          </a:ln>
        </p:spPr>
        <p:txBody>
          <a:bodyPr wrap="none" anchor="ctr"/>
          <a:lstStyle/>
          <a:p>
            <a:pPr algn="ctr"/>
            <a:endParaRPr lang="en-US" sz="1800" b="0">
              <a:solidFill>
                <a:srgbClr val="00FF00"/>
              </a:solidFill>
              <a:latin typeface=".VnTime" pitchFamily="34" charset="0"/>
            </a:endParaRPr>
          </a:p>
        </p:txBody>
      </p:sp>
      <p:sp>
        <p:nvSpPr>
          <p:cNvPr id="214043" name="Oval 27"/>
          <p:cNvSpPr>
            <a:spLocks noChangeArrowheads="1"/>
          </p:cNvSpPr>
          <p:nvPr/>
        </p:nvSpPr>
        <p:spPr bwMode="auto">
          <a:xfrm>
            <a:off x="2971800" y="1847850"/>
            <a:ext cx="1162050" cy="2381250"/>
          </a:xfrm>
          <a:prstGeom prst="ellipse">
            <a:avLst/>
          </a:prstGeom>
          <a:noFill/>
          <a:ln w="38100">
            <a:solidFill>
              <a:srgbClr val="FF0000"/>
            </a:solidFill>
            <a:round/>
            <a:headEnd/>
            <a:tailEnd/>
          </a:ln>
        </p:spPr>
        <p:txBody>
          <a:bodyPr wrap="none" anchor="ctr"/>
          <a:lstStyle/>
          <a:p>
            <a:endParaRPr lang="en-US"/>
          </a:p>
        </p:txBody>
      </p:sp>
      <p:sp>
        <p:nvSpPr>
          <p:cNvPr id="214044" name="Rectangle 28"/>
          <p:cNvSpPr>
            <a:spLocks noChangeArrowheads="1"/>
          </p:cNvSpPr>
          <p:nvPr/>
        </p:nvSpPr>
        <p:spPr bwMode="auto">
          <a:xfrm>
            <a:off x="2228850" y="2190750"/>
            <a:ext cx="457200" cy="1695450"/>
          </a:xfrm>
          <a:prstGeom prst="rect">
            <a:avLst/>
          </a:prstGeom>
          <a:noFill/>
          <a:ln w="38100">
            <a:solidFill>
              <a:schemeClr val="tx1"/>
            </a:solidFill>
            <a:miter lim="800000"/>
            <a:headEnd/>
            <a:tailEnd/>
          </a:ln>
        </p:spPr>
        <p:txBody>
          <a:bodyPr wrap="none" anchor="ctr"/>
          <a:lstStyle/>
          <a:p>
            <a:endParaRPr lang="en-US"/>
          </a:p>
        </p:txBody>
      </p:sp>
      <p:sp>
        <p:nvSpPr>
          <p:cNvPr id="12317" name="Text Box 29"/>
          <p:cNvSpPr txBox="1">
            <a:spLocks noChangeArrowheads="1"/>
          </p:cNvSpPr>
          <p:nvPr/>
        </p:nvSpPr>
        <p:spPr bwMode="auto">
          <a:xfrm>
            <a:off x="2136775" y="4691063"/>
            <a:ext cx="457200" cy="641350"/>
          </a:xfrm>
          <a:prstGeom prst="rect">
            <a:avLst/>
          </a:prstGeom>
          <a:noFill/>
          <a:ln w="9525">
            <a:noFill/>
            <a:miter lim="800000"/>
            <a:headEnd/>
            <a:tailEnd/>
          </a:ln>
        </p:spPr>
        <p:txBody>
          <a:bodyPr>
            <a:spAutoFit/>
          </a:bodyPr>
          <a:lstStyle/>
          <a:p>
            <a:pPr>
              <a:spcBef>
                <a:spcPct val="50000"/>
              </a:spcBef>
            </a:pPr>
            <a:r>
              <a:rPr lang="en-US" sz="3600" i="1">
                <a:solidFill>
                  <a:schemeClr val="tx1"/>
                </a:solidFill>
                <a:latin typeface=".VnTime" pitchFamily="34" charset="0"/>
              </a:rPr>
              <a:t>y</a:t>
            </a:r>
          </a:p>
        </p:txBody>
      </p:sp>
      <p:sp>
        <p:nvSpPr>
          <p:cNvPr id="12320" name="Text Box 32"/>
          <p:cNvSpPr txBox="1">
            <a:spLocks noChangeArrowheads="1"/>
          </p:cNvSpPr>
          <p:nvPr/>
        </p:nvSpPr>
        <p:spPr bwMode="auto">
          <a:xfrm>
            <a:off x="4519613" y="4719638"/>
            <a:ext cx="317500" cy="641350"/>
          </a:xfrm>
          <a:prstGeom prst="rect">
            <a:avLst/>
          </a:prstGeom>
          <a:noFill/>
          <a:ln w="9525">
            <a:noFill/>
            <a:miter lim="800000"/>
            <a:headEnd/>
            <a:tailEnd/>
          </a:ln>
        </p:spPr>
        <p:txBody>
          <a:bodyPr>
            <a:spAutoFit/>
          </a:bodyPr>
          <a:lstStyle/>
          <a:p>
            <a:pPr>
              <a:spcBef>
                <a:spcPct val="50000"/>
              </a:spcBef>
            </a:pPr>
            <a:r>
              <a:rPr lang="en-US" sz="3600" i="1">
                <a:solidFill>
                  <a:schemeClr val="tx1"/>
                </a:solidFill>
                <a:latin typeface=".VnTime" pitchFamily="34" charset="0"/>
              </a:rPr>
              <a:t>x</a:t>
            </a:r>
          </a:p>
        </p:txBody>
      </p:sp>
      <p:sp>
        <p:nvSpPr>
          <p:cNvPr id="12382" name="Line 94"/>
          <p:cNvSpPr>
            <a:spLocks noChangeShapeType="1"/>
          </p:cNvSpPr>
          <p:nvPr/>
        </p:nvSpPr>
        <p:spPr bwMode="auto">
          <a:xfrm>
            <a:off x="2355850" y="4006850"/>
            <a:ext cx="12700" cy="527050"/>
          </a:xfrm>
          <a:prstGeom prst="line">
            <a:avLst/>
          </a:prstGeom>
          <a:noFill/>
          <a:ln w="28575">
            <a:solidFill>
              <a:srgbClr val="FF0000"/>
            </a:solidFill>
            <a:round/>
            <a:headEnd/>
            <a:tailEnd type="triangle" w="med" len="med"/>
          </a:ln>
        </p:spPr>
        <p:txBody>
          <a:bodyPr/>
          <a:lstStyle/>
          <a:p>
            <a:endParaRPr lang="en-US"/>
          </a:p>
        </p:txBody>
      </p:sp>
      <p:sp>
        <p:nvSpPr>
          <p:cNvPr id="12383" name="Line 95"/>
          <p:cNvSpPr>
            <a:spLocks noChangeShapeType="1"/>
          </p:cNvSpPr>
          <p:nvPr/>
        </p:nvSpPr>
        <p:spPr bwMode="auto">
          <a:xfrm flipH="1">
            <a:off x="4730750" y="4121150"/>
            <a:ext cx="6350" cy="558800"/>
          </a:xfrm>
          <a:prstGeom prst="line">
            <a:avLst/>
          </a:prstGeom>
          <a:noFill/>
          <a:ln w="28575">
            <a:solidFill>
              <a:srgbClr val="FF0000"/>
            </a:solidFill>
            <a:round/>
            <a:headEnd/>
            <a:tailEnd type="triangle" w="med" len="med"/>
          </a:ln>
        </p:spPr>
        <p:txBody>
          <a:bodyPr/>
          <a:lstStyle/>
          <a:p>
            <a:pPr eaLnBrk="1" hangingPunct="1">
              <a:defRPr/>
            </a:pPr>
            <a:endParaRPr lang="en-US" sz="1800" b="0">
              <a:solidFill>
                <a:srgbClr val="800000"/>
              </a:solidFill>
              <a:effectLst>
                <a:outerShdw blurRad="38100" dist="38100" dir="2700000" algn="tl">
                  <a:srgbClr val="000000">
                    <a:alpha val="43137"/>
                  </a:srgbClr>
                </a:outerShdw>
              </a:effectLst>
            </a:endParaRPr>
          </a:p>
        </p:txBody>
      </p:sp>
      <p:sp>
        <p:nvSpPr>
          <p:cNvPr id="214050" name="Text Box 34"/>
          <p:cNvSpPr txBox="1">
            <a:spLocks noChangeArrowheads="1"/>
          </p:cNvSpPr>
          <p:nvPr/>
        </p:nvSpPr>
        <p:spPr bwMode="auto">
          <a:xfrm>
            <a:off x="3467100" y="4781550"/>
            <a:ext cx="914400" cy="579438"/>
          </a:xfrm>
          <a:prstGeom prst="rect">
            <a:avLst/>
          </a:prstGeom>
          <a:noFill/>
          <a:ln w="9525" algn="ctr">
            <a:noFill/>
            <a:miter lim="800000"/>
            <a:headEnd/>
            <a:tailEnd/>
          </a:ln>
        </p:spPr>
        <p:txBody>
          <a:bodyPr>
            <a:spAutoFit/>
          </a:bodyPr>
          <a:lstStyle/>
          <a:p>
            <a:pPr marL="115888" indent="-115888">
              <a:spcBef>
                <a:spcPct val="50000"/>
              </a:spcBef>
            </a:pPr>
            <a:r>
              <a:rPr lang="en-US" sz="3200">
                <a:solidFill>
                  <a:srgbClr val="FF0000"/>
                </a:solidFill>
              </a:rPr>
              <a:t>k</a:t>
            </a:r>
          </a:p>
        </p:txBody>
      </p:sp>
      <p:sp>
        <p:nvSpPr>
          <p:cNvPr id="2" name="Line 94"/>
          <p:cNvSpPr>
            <a:spLocks noChangeShapeType="1"/>
          </p:cNvSpPr>
          <p:nvPr/>
        </p:nvSpPr>
        <p:spPr bwMode="auto">
          <a:xfrm>
            <a:off x="3614738" y="4237038"/>
            <a:ext cx="12700" cy="527050"/>
          </a:xfrm>
          <a:prstGeom prst="line">
            <a:avLst/>
          </a:prstGeom>
          <a:noFill/>
          <a:ln w="28575">
            <a:solidFill>
              <a:srgbClr val="FF0000"/>
            </a:solidFill>
            <a:round/>
            <a:headEnd/>
            <a:tailEnd type="triangle" w="med" len="med"/>
          </a:ln>
        </p:spPr>
        <p:txBody>
          <a:bodyPr/>
          <a:lstStyle/>
          <a:p>
            <a:endParaRPr lang="en-US"/>
          </a:p>
        </p:txBody>
      </p:sp>
      <p:sp>
        <p:nvSpPr>
          <p:cNvPr id="16404" name="Text Box 30"/>
          <p:cNvSpPr txBox="1">
            <a:spLocks noChangeArrowheads="1"/>
          </p:cNvSpPr>
          <p:nvPr/>
        </p:nvSpPr>
        <p:spPr bwMode="auto">
          <a:xfrm>
            <a:off x="106363" y="1363663"/>
            <a:ext cx="6469062" cy="457200"/>
          </a:xfrm>
          <a:prstGeom prst="rect">
            <a:avLst/>
          </a:prstGeom>
          <a:noFill/>
          <a:ln w="9525">
            <a:noFill/>
            <a:miter lim="800000"/>
            <a:headEnd/>
            <a:tailEnd/>
          </a:ln>
        </p:spPr>
        <p:txBody>
          <a:bodyPr>
            <a:spAutoFit/>
          </a:bodyPr>
          <a:lstStyle/>
          <a:p>
            <a:pPr>
              <a:spcBef>
                <a:spcPct val="50000"/>
              </a:spcBef>
            </a:pPr>
            <a:r>
              <a:rPr lang="en-US" sz="2400" dirty="0" smtClean="0">
                <a:solidFill>
                  <a:srgbClr val="0000FF"/>
                </a:solidFill>
                <a:latin typeface="Arial" charset="0"/>
              </a:rPr>
              <a:t> </a:t>
            </a:r>
            <a:endParaRPr lang="en-US" sz="2400" dirty="0">
              <a:solidFill>
                <a:srgbClr val="0000FF"/>
              </a:solidFill>
              <a:latin typeface="Arial" charset="0"/>
            </a:endParaRPr>
          </a:p>
        </p:txBody>
      </p:sp>
      <p:sp>
        <p:nvSpPr>
          <p:cNvPr id="24" name="TextBox 23"/>
          <p:cNvSpPr txBox="1">
            <a:spLocks noChangeArrowheads="1"/>
          </p:cNvSpPr>
          <p:nvPr/>
        </p:nvSpPr>
        <p:spPr bwMode="auto">
          <a:xfrm>
            <a:off x="609600" y="5334000"/>
            <a:ext cx="8226425" cy="954107"/>
          </a:xfrm>
          <a:prstGeom prst="rect">
            <a:avLst/>
          </a:prstGeom>
          <a:noFill/>
          <a:ln w="9525">
            <a:noFill/>
            <a:miter lim="800000"/>
            <a:headEnd/>
            <a:tailEnd/>
          </a:ln>
        </p:spPr>
        <p:txBody>
          <a:bodyPr wrap="square">
            <a:spAutoFit/>
          </a:bodyPr>
          <a:lstStyle/>
          <a:p>
            <a:r>
              <a:rPr lang="en-US" sz="2800" b="1" i="1" dirty="0">
                <a:solidFill>
                  <a:srgbClr val="0000FF"/>
                </a:solidFill>
              </a:rPr>
              <a:t>Ta </a:t>
            </a:r>
            <a:r>
              <a:rPr lang="en-US" sz="2800" b="1" i="1" dirty="0" err="1">
                <a:solidFill>
                  <a:srgbClr val="0000FF"/>
                </a:solidFill>
              </a:rPr>
              <a:t>nói</a:t>
            </a:r>
            <a:r>
              <a:rPr lang="en-US" sz="2800" b="1" i="1" dirty="0">
                <a:solidFill>
                  <a:srgbClr val="0000FF"/>
                </a:solidFill>
              </a:rPr>
              <a:t> </a:t>
            </a:r>
            <a:r>
              <a:rPr lang="en-US" sz="2800" b="1" i="1" dirty="0">
                <a:solidFill>
                  <a:schemeClr val="tx1"/>
                </a:solidFill>
              </a:rPr>
              <a:t>y</a:t>
            </a:r>
            <a:r>
              <a:rPr lang="en-US" sz="2800" b="1" i="1" dirty="0">
                <a:solidFill>
                  <a:srgbClr val="0000FF"/>
                </a:solidFill>
              </a:rPr>
              <a:t> </a:t>
            </a:r>
            <a:r>
              <a:rPr lang="en-US" sz="2800" b="1" i="1" dirty="0" err="1">
                <a:solidFill>
                  <a:srgbClr val="0000FF"/>
                </a:solidFill>
              </a:rPr>
              <a:t>tỉ</a:t>
            </a:r>
            <a:r>
              <a:rPr lang="en-US" sz="2800" b="1" i="1" dirty="0">
                <a:solidFill>
                  <a:srgbClr val="0000FF"/>
                </a:solidFill>
              </a:rPr>
              <a:t> </a:t>
            </a:r>
            <a:r>
              <a:rPr lang="en-US" sz="2800" b="1" i="1" dirty="0" err="1">
                <a:solidFill>
                  <a:srgbClr val="0000FF"/>
                </a:solidFill>
              </a:rPr>
              <a:t>lệ</a:t>
            </a:r>
            <a:r>
              <a:rPr lang="en-US" sz="2800" b="1" i="1" dirty="0">
                <a:solidFill>
                  <a:srgbClr val="0000FF"/>
                </a:solidFill>
              </a:rPr>
              <a:t> </a:t>
            </a:r>
            <a:r>
              <a:rPr lang="en-US" sz="2800" b="1" i="1" dirty="0" err="1">
                <a:solidFill>
                  <a:srgbClr val="0000FF"/>
                </a:solidFill>
              </a:rPr>
              <a:t>thuận</a:t>
            </a:r>
            <a:r>
              <a:rPr lang="en-US" sz="2800" b="1" i="1" dirty="0">
                <a:solidFill>
                  <a:srgbClr val="0000FF"/>
                </a:solidFill>
              </a:rPr>
              <a:t> </a:t>
            </a:r>
            <a:r>
              <a:rPr lang="en-US" sz="2800" b="1" i="1" dirty="0" err="1">
                <a:solidFill>
                  <a:srgbClr val="0000FF"/>
                </a:solidFill>
              </a:rPr>
              <a:t>với</a:t>
            </a:r>
            <a:r>
              <a:rPr lang="en-US" sz="2800" b="1" i="1" dirty="0">
                <a:solidFill>
                  <a:srgbClr val="0000FF"/>
                </a:solidFill>
              </a:rPr>
              <a:t> </a:t>
            </a:r>
            <a:r>
              <a:rPr lang="en-US" sz="2800" b="1" i="1" dirty="0">
                <a:solidFill>
                  <a:schemeClr val="tx1"/>
                </a:solidFill>
              </a:rPr>
              <a:t>x</a:t>
            </a:r>
            <a:r>
              <a:rPr lang="en-US" sz="2800" b="1" i="1" dirty="0">
                <a:solidFill>
                  <a:srgbClr val="0000FF"/>
                </a:solidFill>
              </a:rPr>
              <a:t> </a:t>
            </a:r>
            <a:r>
              <a:rPr lang="en-US" sz="2800" b="1" i="1" dirty="0" err="1">
                <a:solidFill>
                  <a:srgbClr val="0000FF"/>
                </a:solidFill>
              </a:rPr>
              <a:t>theo</a:t>
            </a:r>
            <a:r>
              <a:rPr lang="en-US" sz="2800" b="1" i="1" dirty="0">
                <a:solidFill>
                  <a:srgbClr val="0000FF"/>
                </a:solidFill>
              </a:rPr>
              <a:t> </a:t>
            </a:r>
            <a:r>
              <a:rPr lang="en-US" sz="2800" b="1" i="1" dirty="0" err="1">
                <a:solidFill>
                  <a:srgbClr val="0000FF"/>
                </a:solidFill>
              </a:rPr>
              <a:t>hệ</a:t>
            </a:r>
            <a:r>
              <a:rPr lang="en-US" sz="2800" b="1" i="1" dirty="0">
                <a:solidFill>
                  <a:srgbClr val="0000FF"/>
                </a:solidFill>
              </a:rPr>
              <a:t> </a:t>
            </a:r>
            <a:r>
              <a:rPr lang="en-US" sz="2800" b="1" i="1" dirty="0" err="1">
                <a:solidFill>
                  <a:srgbClr val="0000FF"/>
                </a:solidFill>
              </a:rPr>
              <a:t>số</a:t>
            </a:r>
            <a:r>
              <a:rPr lang="en-US" sz="2800" b="1" i="1" dirty="0">
                <a:solidFill>
                  <a:srgbClr val="0000FF"/>
                </a:solidFill>
              </a:rPr>
              <a:t> </a:t>
            </a:r>
            <a:r>
              <a:rPr lang="en-US" sz="2800" b="1" i="1" dirty="0" err="1">
                <a:solidFill>
                  <a:srgbClr val="0000FF"/>
                </a:solidFill>
              </a:rPr>
              <a:t>tỉ</a:t>
            </a:r>
            <a:r>
              <a:rPr lang="en-US" sz="2800" b="1" i="1" dirty="0">
                <a:solidFill>
                  <a:srgbClr val="0000FF"/>
                </a:solidFill>
              </a:rPr>
              <a:t> </a:t>
            </a:r>
            <a:r>
              <a:rPr lang="en-US" sz="2800" b="1" i="1" dirty="0" err="1">
                <a:solidFill>
                  <a:srgbClr val="0000FF"/>
                </a:solidFill>
              </a:rPr>
              <a:t>lệ</a:t>
            </a:r>
            <a:r>
              <a:rPr lang="en-US" sz="2800" b="1" i="1" dirty="0">
                <a:solidFill>
                  <a:srgbClr val="0000FF"/>
                </a:solidFill>
              </a:rPr>
              <a:t> </a:t>
            </a:r>
            <a:r>
              <a:rPr lang="en-US" sz="2800" b="1" i="1" dirty="0">
                <a:solidFill>
                  <a:srgbClr val="FF0000"/>
                </a:solidFill>
              </a:rPr>
              <a:t>k</a:t>
            </a:r>
            <a:r>
              <a:rPr lang="en-US" sz="2800" b="1" i="1" dirty="0" smtClean="0">
                <a:solidFill>
                  <a:srgbClr val="FF0000"/>
                </a:solidFill>
                <a:latin typeface="VNI-Times" pitchFamily="2" charset="0"/>
              </a:rPr>
              <a:t>.</a:t>
            </a:r>
          </a:p>
          <a:p>
            <a:r>
              <a:rPr lang="en-US" sz="2800" b="1" i="1" dirty="0">
                <a:solidFill>
                  <a:srgbClr val="FF0000"/>
                </a:solidFill>
                <a:latin typeface="VNI-Times" pitchFamily="2" charset="0"/>
              </a:rPr>
              <a:t> </a:t>
            </a:r>
            <a:endParaRPr lang="en-US" b="1" dirty="0">
              <a:solidFill>
                <a:srgbClr val="FF00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blinds(horizontal)">
                                      <p:cBhvr>
                                        <p:cTn id="7" dur="500"/>
                                        <p:tgtEl>
                                          <p:spTgt spid="214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4033"/>
                                        </p:tgtEl>
                                        <p:attrNameLst>
                                          <p:attrName>style.visibility</p:attrName>
                                        </p:attrNameLst>
                                      </p:cBhvr>
                                      <p:to>
                                        <p:strVal val="visible"/>
                                      </p:to>
                                    </p:set>
                                    <p:animEffect transition="in" filter="box(in)">
                                      <p:cBhvr>
                                        <p:cTn id="12" dur="500"/>
                                        <p:tgtEl>
                                          <p:spTgt spid="214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4044"/>
                                        </p:tgtEl>
                                        <p:attrNameLst>
                                          <p:attrName>style.visibility</p:attrName>
                                        </p:attrNameLst>
                                      </p:cBhvr>
                                      <p:to>
                                        <p:strVal val="visible"/>
                                      </p:to>
                                    </p:set>
                                    <p:animEffect transition="in" filter="diamond(in)">
                                      <p:cBhvr>
                                        <p:cTn id="17" dur="1000"/>
                                        <p:tgtEl>
                                          <p:spTgt spid="2140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4042"/>
                                        </p:tgtEl>
                                        <p:attrNameLst>
                                          <p:attrName>style.visibility</p:attrName>
                                        </p:attrNameLst>
                                      </p:cBhvr>
                                      <p:to>
                                        <p:strVal val="visible"/>
                                      </p:to>
                                    </p:set>
                                    <p:animEffect transition="in" filter="diamond(in)">
                                      <p:cBhvr>
                                        <p:cTn id="22" dur="1000"/>
                                        <p:tgtEl>
                                          <p:spTgt spid="2140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14043"/>
                                        </p:tgtEl>
                                        <p:attrNameLst>
                                          <p:attrName>style.visibility</p:attrName>
                                        </p:attrNameLst>
                                      </p:cBhvr>
                                      <p:to>
                                        <p:strVal val="visible"/>
                                      </p:to>
                                    </p:set>
                                    <p:animEffect transition="in" filter="diamond(in)">
                                      <p:cBhvr>
                                        <p:cTn id="27" dur="2000"/>
                                        <p:tgtEl>
                                          <p:spTgt spid="2140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382"/>
                                        </p:tgtEl>
                                        <p:attrNameLst>
                                          <p:attrName>style.visibility</p:attrName>
                                        </p:attrNameLst>
                                      </p:cBhvr>
                                      <p:to>
                                        <p:strVal val="visible"/>
                                      </p:to>
                                    </p:set>
                                    <p:animEffect transition="in" filter="wipe(up)">
                                      <p:cBhvr>
                                        <p:cTn id="32" dur="500"/>
                                        <p:tgtEl>
                                          <p:spTgt spid="12382"/>
                                        </p:tgtEl>
                                      </p:cBhvr>
                                    </p:animEffect>
                                  </p:childTnLst>
                                </p:cTn>
                              </p:par>
                            </p:childTnLst>
                          </p:cTn>
                        </p:par>
                        <p:par>
                          <p:cTn id="33" fill="hold" nodeType="afterGroup">
                            <p:stCondLst>
                              <p:cond delay="500"/>
                            </p:stCondLst>
                            <p:childTnLst>
                              <p:par>
                                <p:cTn id="34" presetID="4" presetClass="entr" presetSubtype="16" fill="hold" grpId="0" nodeType="afterEffect">
                                  <p:stCondLst>
                                    <p:cond delay="0"/>
                                  </p:stCondLst>
                                  <p:childTnLst>
                                    <p:set>
                                      <p:cBhvr>
                                        <p:cTn id="35" dur="1" fill="hold">
                                          <p:stCondLst>
                                            <p:cond delay="0"/>
                                          </p:stCondLst>
                                        </p:cTn>
                                        <p:tgtEl>
                                          <p:spTgt spid="12317"/>
                                        </p:tgtEl>
                                        <p:attrNameLst>
                                          <p:attrName>style.visibility</p:attrName>
                                        </p:attrNameLst>
                                      </p:cBhvr>
                                      <p:to>
                                        <p:strVal val="visible"/>
                                      </p:to>
                                    </p:set>
                                    <p:animEffect transition="in" filter="box(in)">
                                      <p:cBhvr>
                                        <p:cTn id="36" dur="500"/>
                                        <p:tgtEl>
                                          <p:spTgt spid="12317"/>
                                        </p:tgtEl>
                                      </p:cBhvr>
                                    </p:animEffect>
                                  </p:childTnLst>
                                </p:cTn>
                              </p:par>
                              <p:par>
                                <p:cTn id="37" presetID="22" presetClass="entr" presetSubtype="1" fill="hold" nodeType="withEffect">
                                  <p:stCondLst>
                                    <p:cond delay="0"/>
                                  </p:stCondLst>
                                  <p:childTnLst>
                                    <p:set>
                                      <p:cBhvr>
                                        <p:cTn id="38" dur="1" fill="hold">
                                          <p:stCondLst>
                                            <p:cond delay="0"/>
                                          </p:stCondLst>
                                        </p:cTn>
                                        <p:tgtEl>
                                          <p:spTgt spid="12383"/>
                                        </p:tgtEl>
                                        <p:attrNameLst>
                                          <p:attrName>style.visibility</p:attrName>
                                        </p:attrNameLst>
                                      </p:cBhvr>
                                      <p:to>
                                        <p:strVal val="visible"/>
                                      </p:to>
                                    </p:set>
                                    <p:animEffect transition="in" filter="wipe(up)">
                                      <p:cBhvr>
                                        <p:cTn id="39" dur="500"/>
                                        <p:tgtEl>
                                          <p:spTgt spid="12383"/>
                                        </p:tgtEl>
                                      </p:cBhvr>
                                    </p:animEffect>
                                  </p:childTnLst>
                                </p:cTn>
                              </p:par>
                            </p:childTnLst>
                          </p:cTn>
                        </p:par>
                        <p:par>
                          <p:cTn id="40" fill="hold" nodeType="afterGroup">
                            <p:stCondLst>
                              <p:cond delay="1000"/>
                            </p:stCondLst>
                            <p:childTnLst>
                              <p:par>
                                <p:cTn id="41" presetID="4" presetClass="entr" presetSubtype="16" fill="hold" grpId="0" nodeType="afterEffect">
                                  <p:stCondLst>
                                    <p:cond delay="0"/>
                                  </p:stCondLst>
                                  <p:childTnLst>
                                    <p:set>
                                      <p:cBhvr>
                                        <p:cTn id="42" dur="1" fill="hold">
                                          <p:stCondLst>
                                            <p:cond delay="0"/>
                                          </p:stCondLst>
                                        </p:cTn>
                                        <p:tgtEl>
                                          <p:spTgt spid="12320"/>
                                        </p:tgtEl>
                                        <p:attrNameLst>
                                          <p:attrName>style.visibility</p:attrName>
                                        </p:attrNameLst>
                                      </p:cBhvr>
                                      <p:to>
                                        <p:strVal val="visible"/>
                                      </p:to>
                                    </p:set>
                                    <p:animEffect transition="in" filter="box(in)">
                                      <p:cBhvr>
                                        <p:cTn id="43" dur="1000"/>
                                        <p:tgtEl>
                                          <p:spTgt spid="1232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500"/>
                                        <p:tgtEl>
                                          <p:spTgt spid="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14050"/>
                                        </p:tgtEl>
                                        <p:attrNameLst>
                                          <p:attrName>style.visibility</p:attrName>
                                        </p:attrNameLst>
                                      </p:cBhvr>
                                      <p:to>
                                        <p:strVal val="visible"/>
                                      </p:to>
                                    </p:set>
                                    <p:animEffect transition="in" filter="box(in)">
                                      <p:cBhvr>
                                        <p:cTn id="49" dur="500"/>
                                        <p:tgtEl>
                                          <p:spTgt spid="2140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ox(in)">
                                      <p:cBhvr>
                                        <p:cTn id="54" dur="500"/>
                                        <p:tgtEl>
                                          <p:spTgt spid="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in)">
                                      <p:cBhvr>
                                        <p:cTn id="59" dur="500"/>
                                        <p:tgtEl>
                                          <p:spTgt spid="2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ox(in)">
                                      <p:cBhvr>
                                        <p:cTn id="64" dur="500"/>
                                        <p:tgtEl>
                                          <p:spTgt spid="1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ox(in)">
                                      <p:cBhvr>
                                        <p:cTn id="67" dur="500"/>
                                        <p:tgtEl>
                                          <p:spTgt spid="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p:bldP spid="214033" grpId="0"/>
      <p:bldP spid="27" grpId="0"/>
      <p:bldP spid="23" grpId="0" animBg="1"/>
      <p:bldP spid="28" grpId="0" animBg="1"/>
      <p:bldP spid="13" grpId="0"/>
      <p:bldP spid="214042" grpId="0" animBg="1"/>
      <p:bldP spid="214043" grpId="0" animBg="1"/>
      <p:bldP spid="214044" grpId="0" animBg="1"/>
      <p:bldP spid="12317" grpId="0"/>
      <p:bldP spid="12320" grpId="0"/>
      <p:bldP spid="12382" grpId="0" animBg="1"/>
      <p:bldP spid="214050" grpId="0"/>
      <p:bldP spid="2"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7150" y="95250"/>
            <a:ext cx="8956675" cy="814388"/>
            <a:chOff x="36" y="60"/>
            <a:chExt cx="5642" cy="513"/>
          </a:xfrm>
        </p:grpSpPr>
        <p:sp>
          <p:nvSpPr>
            <p:cNvPr id="9226" name="AutoShape 5"/>
            <p:cNvSpPr>
              <a:spLocks noChangeArrowheads="1"/>
            </p:cNvSpPr>
            <p:nvPr/>
          </p:nvSpPr>
          <p:spPr bwMode="auto">
            <a:xfrm>
              <a:off x="36" y="60"/>
              <a:ext cx="5642" cy="513"/>
            </a:xfrm>
            <a:prstGeom prst="roundRect">
              <a:avLst>
                <a:gd name="adj" fmla="val 16667"/>
              </a:avLst>
            </a:prstGeom>
            <a:gradFill rotWithShape="1">
              <a:gsLst>
                <a:gs pos="0">
                  <a:srgbClr val="CCFF66"/>
                </a:gs>
                <a:gs pos="100000">
                  <a:schemeClr val="hlink"/>
                </a:gs>
              </a:gsLst>
              <a:path path="shape">
                <a:fillToRect l="50000" t="50000" r="50000" b="50000"/>
              </a:path>
            </a:gradFill>
            <a:ln w="15875" cap="rnd">
              <a:solidFill>
                <a:srgbClr val="FF00FF"/>
              </a:solidFill>
              <a:prstDash val="sysDot"/>
              <a:round/>
              <a:headEnd/>
              <a:tailEnd/>
            </a:ln>
            <a:effectLst>
              <a:outerShdw dist="107763" dir="18900000" algn="ctr" rotWithShape="0">
                <a:schemeClr val="bg2">
                  <a:alpha val="50000"/>
                </a:schemeClr>
              </a:outerShdw>
            </a:effectLst>
          </p:spPr>
          <p:txBody>
            <a:bodyPr wrap="none" anchor="ctr"/>
            <a:lstStyle/>
            <a:p>
              <a:pPr algn="ctr">
                <a:defRPr/>
              </a:pPr>
              <a:endParaRPr lang="en-US" sz="1800">
                <a:solidFill>
                  <a:schemeClr val="tx1"/>
                </a:solidFill>
                <a:latin typeface="Arial" charset="0"/>
              </a:endParaRPr>
            </a:p>
          </p:txBody>
        </p:sp>
        <p:sp>
          <p:nvSpPr>
            <p:cNvPr id="17419" name="WordArt 6"/>
            <p:cNvSpPr>
              <a:spLocks noChangeArrowheads="1" noChangeShapeType="1" noTextEdit="1"/>
            </p:cNvSpPr>
            <p:nvPr/>
          </p:nvSpPr>
          <p:spPr bwMode="auto">
            <a:xfrm>
              <a:off x="860" y="156"/>
              <a:ext cx="4246" cy="357"/>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FF0000"/>
                  </a:solidFill>
                  <a:latin typeface="Arial"/>
                  <a:cs typeface="Arial"/>
                </a:rPr>
                <a:t>Tiết 23: Đại lượng tỉ lệ thuận</a:t>
              </a:r>
              <a:endParaRPr lang="en-US" sz="3600" kern="10">
                <a:ln w="9525">
                  <a:noFill/>
                  <a:round/>
                  <a:headEnd/>
                  <a:tailEnd/>
                </a:ln>
                <a:solidFill>
                  <a:srgbClr val="FF0000"/>
                </a:solidFill>
                <a:latin typeface="Arial"/>
                <a:cs typeface="Arial"/>
              </a:endParaRPr>
            </a:p>
          </p:txBody>
        </p:sp>
      </p:grpSp>
      <p:sp>
        <p:nvSpPr>
          <p:cNvPr id="17411" name="Text Box 7"/>
          <p:cNvSpPr txBox="1">
            <a:spLocks noChangeArrowheads="1"/>
          </p:cNvSpPr>
          <p:nvPr/>
        </p:nvSpPr>
        <p:spPr bwMode="auto">
          <a:xfrm>
            <a:off x="0" y="1006475"/>
            <a:ext cx="6469063" cy="519113"/>
          </a:xfrm>
          <a:prstGeom prst="rect">
            <a:avLst/>
          </a:prstGeom>
          <a:solidFill>
            <a:schemeClr val="bg1"/>
          </a:solidFill>
          <a:ln w="9525">
            <a:noFill/>
            <a:miter lim="800000"/>
            <a:headEnd/>
            <a:tailEnd/>
          </a:ln>
        </p:spPr>
        <p:txBody>
          <a:bodyPr>
            <a:spAutoFit/>
          </a:bodyPr>
          <a:lstStyle/>
          <a:p>
            <a:pPr>
              <a:spcBef>
                <a:spcPct val="50000"/>
              </a:spcBef>
            </a:pPr>
            <a:r>
              <a:rPr lang="en-US" sz="2800">
                <a:solidFill>
                  <a:srgbClr val="0000FF"/>
                </a:solidFill>
                <a:latin typeface="Arial" charset="0"/>
              </a:rPr>
              <a:t>1. Định nghĩa</a:t>
            </a:r>
          </a:p>
        </p:txBody>
      </p:sp>
      <p:sp>
        <p:nvSpPr>
          <p:cNvPr id="200712" name="Rectangle 8"/>
          <p:cNvSpPr>
            <a:spLocks noChangeArrowheads="1"/>
          </p:cNvSpPr>
          <p:nvPr/>
        </p:nvSpPr>
        <p:spPr bwMode="auto">
          <a:xfrm>
            <a:off x="361950" y="2489626"/>
            <a:ext cx="8515350" cy="830997"/>
          </a:xfrm>
          <a:prstGeom prst="rect">
            <a:avLst/>
          </a:prstGeom>
          <a:solidFill>
            <a:schemeClr val="bg1"/>
          </a:solidFill>
          <a:ln w="76200" cmpd="tri">
            <a:solidFill>
              <a:srgbClr val="FF0000"/>
            </a:solidFill>
            <a:miter lim="800000"/>
            <a:headEnd/>
            <a:tailEnd/>
          </a:ln>
        </p:spPr>
        <p:txBody>
          <a:bodyPr anchor="ctr">
            <a:spAutoFit/>
          </a:bodyPr>
          <a:lstStyle/>
          <a:p>
            <a:pPr algn="just" eaLnBrk="1" hangingPunct="1"/>
            <a:r>
              <a:rPr lang="en-US" sz="2400" i="1" dirty="0" err="1">
                <a:solidFill>
                  <a:srgbClr val="0000FF"/>
                </a:solidFill>
                <a:latin typeface="Times New Roman" pitchFamily="18" charset="0"/>
                <a:cs typeface="Times New Roman" pitchFamily="18" charset="0"/>
              </a:rPr>
              <a:t>Nếu</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đại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lượng</a:t>
            </a:r>
            <a:r>
              <a:rPr lang="en-US" sz="2400" i="1" dirty="0">
                <a:solidFill>
                  <a:srgbClr val="0000FF"/>
                </a:solidFill>
                <a:latin typeface="Times New Roman" pitchFamily="18" charset="0"/>
                <a:cs typeface="Times New Roman" pitchFamily="18" charset="0"/>
              </a:rPr>
              <a:t> y </a:t>
            </a:r>
            <a:r>
              <a:rPr lang="en-US" sz="2400" i="1" dirty="0" err="1">
                <a:solidFill>
                  <a:srgbClr val="0000FF"/>
                </a:solidFill>
                <a:latin typeface="Times New Roman" pitchFamily="18" charset="0"/>
                <a:cs typeface="Times New Roman" pitchFamily="18" charset="0"/>
              </a:rPr>
              <a:t>liên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hệ</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với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đại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lượng</a:t>
            </a:r>
            <a:r>
              <a:rPr lang="en-US" sz="2400" i="1" dirty="0">
                <a:solidFill>
                  <a:srgbClr val="0000FF"/>
                </a:solidFill>
                <a:latin typeface="Times New Roman" pitchFamily="18" charset="0"/>
                <a:cs typeface="Times New Roman" pitchFamily="18" charset="0"/>
              </a:rPr>
              <a:t> x </a:t>
            </a:r>
            <a:r>
              <a:rPr lang="en-US" sz="2400" i="1" dirty="0" err="1">
                <a:solidFill>
                  <a:srgbClr val="0000FF"/>
                </a:solidFill>
                <a:latin typeface="Times New Roman" pitchFamily="18" charset="0"/>
                <a:cs typeface="Times New Roman" pitchFamily="18" charset="0"/>
              </a:rPr>
              <a:t>theo</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công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thức</a:t>
            </a:r>
            <a:r>
              <a:rPr lang="en-US" sz="2400" i="1" dirty="0">
                <a:solidFill>
                  <a:srgbClr val="0000FF"/>
                </a:solidFill>
                <a:latin typeface="Times New Roman" pitchFamily="18" charset="0"/>
                <a:cs typeface="Times New Roman" pitchFamily="18" charset="0"/>
              </a:rPr>
              <a:t>: y = </a:t>
            </a:r>
            <a:r>
              <a:rPr lang="en-US" sz="2400" i="1" dirty="0">
                <a:solidFill>
                  <a:srgbClr val="FF0000"/>
                </a:solidFill>
                <a:latin typeface="Times New Roman" pitchFamily="18" charset="0"/>
                <a:cs typeface="Times New Roman" pitchFamily="18" charset="0"/>
              </a:rPr>
              <a:t>k </a:t>
            </a:r>
            <a:r>
              <a:rPr lang="en-US" sz="2400" i="1" dirty="0">
                <a:solidFill>
                  <a:srgbClr val="0000FF"/>
                </a:solidFill>
                <a:latin typeface="Times New Roman" pitchFamily="18" charset="0"/>
                <a:cs typeface="Times New Roman" pitchFamily="18" charset="0"/>
              </a:rPr>
              <a:t>x  (</a:t>
            </a:r>
            <a:r>
              <a:rPr lang="en-US" sz="2400" i="1" dirty="0" err="1">
                <a:solidFill>
                  <a:srgbClr val="FF0000"/>
                </a:solidFill>
                <a:latin typeface="Times New Roman" pitchFamily="18" charset="0"/>
                <a:cs typeface="Times New Roman" pitchFamily="18" charset="0"/>
              </a:rPr>
              <a:t>với</a:t>
            </a:r>
            <a:r>
              <a:rPr lang="en-US" sz="2400" i="1" dirty="0">
                <a:solidFill>
                  <a:srgbClr val="FF0000"/>
                </a:solidFill>
                <a:latin typeface="Times New Roman" pitchFamily="18" charset="0"/>
                <a:cs typeface="Times New Roman" pitchFamily="18" charset="0"/>
              </a:rPr>
              <a:t> k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hằng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số</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khác</a:t>
            </a:r>
            <a:r>
              <a:rPr lang="en-US" sz="2400" i="1" dirty="0">
                <a:solidFill>
                  <a:srgbClr val="FF0000"/>
                </a:solidFill>
                <a:latin typeface="Times New Roman" pitchFamily="18" charset="0"/>
                <a:cs typeface="Times New Roman" pitchFamily="18" charset="0"/>
              </a:rPr>
              <a:t> 0</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thì</a:t>
            </a:r>
            <a:r>
              <a:rPr lang="en-US" sz="2400" i="1" dirty="0">
                <a:solidFill>
                  <a:srgbClr val="0000FF"/>
                </a:solidFill>
                <a:latin typeface="Times New Roman" pitchFamily="18" charset="0"/>
                <a:cs typeface="Times New Roman" pitchFamily="18" charset="0"/>
              </a:rPr>
              <a:t> ta </a:t>
            </a:r>
            <a:r>
              <a:rPr lang="en-US" sz="2400" i="1" dirty="0" err="1">
                <a:solidFill>
                  <a:srgbClr val="0000FF"/>
                </a:solidFill>
                <a:latin typeface="Times New Roman" pitchFamily="18" charset="0"/>
                <a:cs typeface="Times New Roman" pitchFamily="18" charset="0"/>
              </a:rPr>
              <a:t>nói</a:t>
            </a:r>
            <a:r>
              <a:rPr lang="en-US" sz="2400" i="1" dirty="0">
                <a:solidFill>
                  <a:srgbClr val="0000FF"/>
                </a:solidFill>
                <a:latin typeface="Times New Roman" pitchFamily="18" charset="0"/>
                <a:cs typeface="Times New Roman" pitchFamily="18" charset="0"/>
              </a:rPr>
              <a:t> y </a:t>
            </a:r>
            <a:r>
              <a:rPr lang="en-US" sz="2400" i="1" dirty="0" err="1">
                <a:solidFill>
                  <a:srgbClr val="0000FF"/>
                </a:solidFill>
                <a:latin typeface="Times New Roman" pitchFamily="18" charset="0"/>
                <a:cs typeface="Times New Roman" pitchFamily="18" charset="0"/>
              </a:rPr>
              <a:t>tỉ</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lệ</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thuận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với</a:t>
            </a:r>
            <a:r>
              <a:rPr lang="en-US" sz="2400" i="1" dirty="0">
                <a:solidFill>
                  <a:srgbClr val="0000FF"/>
                </a:solidFill>
                <a:latin typeface="Times New Roman" pitchFamily="18" charset="0"/>
                <a:cs typeface="Times New Roman" pitchFamily="18" charset="0"/>
              </a:rPr>
              <a:t> x </a:t>
            </a:r>
            <a:r>
              <a:rPr lang="en-US" sz="2400" i="1" dirty="0" err="1">
                <a:solidFill>
                  <a:srgbClr val="0000FF"/>
                </a:solidFill>
                <a:latin typeface="Times New Roman" pitchFamily="18" charset="0"/>
                <a:cs typeface="Times New Roman" pitchFamily="18" charset="0"/>
              </a:rPr>
              <a:t>theo</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hệ</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số</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tỉ</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lệ</a:t>
            </a:r>
            <a:r>
              <a:rPr lang="en-US" sz="2400" i="1" dirty="0">
                <a:solidFill>
                  <a:srgbClr val="0000FF"/>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k.</a:t>
            </a:r>
          </a:p>
        </p:txBody>
      </p:sp>
      <p:sp>
        <p:nvSpPr>
          <p:cNvPr id="17414" name="Text Box 31"/>
          <p:cNvSpPr txBox="1">
            <a:spLocks noChangeArrowheads="1"/>
          </p:cNvSpPr>
          <p:nvPr/>
        </p:nvSpPr>
        <p:spPr bwMode="auto">
          <a:xfrm>
            <a:off x="307975" y="1752600"/>
            <a:ext cx="6469063" cy="457200"/>
          </a:xfrm>
          <a:prstGeom prst="rect">
            <a:avLst/>
          </a:prstGeom>
          <a:noFill/>
          <a:ln w="9525">
            <a:noFill/>
            <a:miter lim="800000"/>
            <a:headEnd/>
            <a:tailEnd/>
          </a:ln>
        </p:spPr>
        <p:txBody>
          <a:bodyPr>
            <a:spAutoFit/>
          </a:bodyPr>
          <a:lstStyle/>
          <a:p>
            <a:pPr>
              <a:spcBef>
                <a:spcPct val="50000"/>
              </a:spcBef>
            </a:pPr>
            <a:r>
              <a:rPr lang="en-US" sz="2400" dirty="0" smtClean="0">
                <a:solidFill>
                  <a:srgbClr val="0000FF"/>
                </a:solidFill>
                <a:latin typeface="Arial" charset="0"/>
              </a:rPr>
              <a:t>a. </a:t>
            </a:r>
            <a:r>
              <a:rPr lang="en-US" sz="2400" dirty="0" err="1">
                <a:solidFill>
                  <a:srgbClr val="0000FF"/>
                </a:solidFill>
                <a:latin typeface="Arial" charset="0"/>
              </a:rPr>
              <a:t>Định</a:t>
            </a:r>
            <a:r>
              <a:rPr lang="en-US" sz="2400" dirty="0">
                <a:solidFill>
                  <a:srgbClr val="0000FF"/>
                </a:solidFill>
                <a:latin typeface="Arial" charset="0"/>
              </a:rPr>
              <a:t> </a:t>
            </a:r>
            <a:r>
              <a:rPr lang="en-US" sz="2400" dirty="0" err="1">
                <a:solidFill>
                  <a:srgbClr val="0000FF"/>
                </a:solidFill>
                <a:latin typeface="Arial" charset="0"/>
              </a:rPr>
              <a:t>nghĩa</a:t>
            </a:r>
            <a:endParaRPr lang="en-US" sz="2400" dirty="0">
              <a:solidFill>
                <a:srgbClr val="0000FF"/>
              </a:solidFill>
              <a:latin typeface="Arial" charset="0"/>
            </a:endParaRPr>
          </a:p>
        </p:txBody>
      </p:sp>
      <p:sp>
        <p:nvSpPr>
          <p:cNvPr id="1035" name="Text Box 32"/>
          <p:cNvSpPr txBox="1">
            <a:spLocks noChangeArrowheads="1"/>
          </p:cNvSpPr>
          <p:nvPr/>
        </p:nvSpPr>
        <p:spPr bwMode="auto">
          <a:xfrm>
            <a:off x="249238" y="3584575"/>
            <a:ext cx="6469062" cy="457200"/>
          </a:xfrm>
          <a:prstGeom prst="rect">
            <a:avLst/>
          </a:prstGeom>
          <a:solidFill>
            <a:schemeClr val="bg1"/>
          </a:solidFill>
          <a:ln w="9525">
            <a:noFill/>
            <a:miter lim="800000"/>
            <a:headEnd/>
            <a:tailEnd/>
          </a:ln>
        </p:spPr>
        <p:txBody>
          <a:bodyPr>
            <a:spAutoFit/>
          </a:bodyPr>
          <a:lstStyle/>
          <a:p>
            <a:pPr>
              <a:spcBef>
                <a:spcPct val="50000"/>
              </a:spcBef>
            </a:pPr>
            <a:r>
              <a:rPr lang="en-US" sz="2400" dirty="0" smtClean="0">
                <a:solidFill>
                  <a:srgbClr val="0000FF"/>
                </a:solidFill>
                <a:latin typeface="Arial" charset="0"/>
              </a:rPr>
              <a:t>b. </a:t>
            </a:r>
            <a:r>
              <a:rPr lang="en-US" sz="2400" dirty="0" err="1">
                <a:solidFill>
                  <a:srgbClr val="0000FF"/>
                </a:solidFill>
                <a:latin typeface="Arial" charset="0"/>
              </a:rPr>
              <a:t>Bài</a:t>
            </a:r>
            <a:r>
              <a:rPr lang="en-US" sz="2400" dirty="0">
                <a:solidFill>
                  <a:srgbClr val="0000FF"/>
                </a:solidFill>
                <a:latin typeface="Arial" charset="0"/>
              </a:rPr>
              <a:t> </a:t>
            </a:r>
            <a:r>
              <a:rPr lang="en-US" sz="2400" dirty="0" err="1">
                <a:solidFill>
                  <a:srgbClr val="0000FF"/>
                </a:solidFill>
                <a:latin typeface="Arial" charset="0"/>
              </a:rPr>
              <a:t>tập</a:t>
            </a:r>
            <a:r>
              <a:rPr lang="en-US" sz="2400" dirty="0">
                <a:solidFill>
                  <a:srgbClr val="0000FF"/>
                </a:solidFill>
                <a:latin typeface="Arial" charset="0"/>
              </a:rPr>
              <a:t> </a:t>
            </a:r>
            <a:r>
              <a:rPr lang="en-US" sz="2400" dirty="0" err="1">
                <a:solidFill>
                  <a:srgbClr val="0000FF"/>
                </a:solidFill>
                <a:latin typeface="Arial" charset="0"/>
              </a:rPr>
              <a:t>vận</a:t>
            </a:r>
            <a:r>
              <a:rPr lang="en-US" sz="2400" dirty="0">
                <a:solidFill>
                  <a:srgbClr val="0000FF"/>
                </a:solidFill>
                <a:latin typeface="Arial" charset="0"/>
              </a:rPr>
              <a:t> </a:t>
            </a:r>
            <a:r>
              <a:rPr lang="en-US" sz="2400" dirty="0" err="1">
                <a:solidFill>
                  <a:srgbClr val="0000FF"/>
                </a:solidFill>
                <a:latin typeface="Arial" charset="0"/>
              </a:rPr>
              <a:t>dụng</a:t>
            </a:r>
            <a:endParaRPr lang="en-US" sz="2400" dirty="0">
              <a:solidFill>
                <a:srgbClr val="0000FF"/>
              </a:solidFill>
              <a:latin typeface="Arial" charset="0"/>
            </a:endParaRPr>
          </a:p>
        </p:txBody>
      </p:sp>
      <p:sp>
        <p:nvSpPr>
          <p:cNvPr id="17416" name="Rectangle 35"/>
          <p:cNvSpPr>
            <a:spLocks noChangeArrowheads="1"/>
          </p:cNvSpPr>
          <p:nvPr/>
        </p:nvSpPr>
        <p:spPr bwMode="auto">
          <a:xfrm>
            <a:off x="4610100" y="4514850"/>
            <a:ext cx="685800" cy="457200"/>
          </a:xfrm>
          <a:prstGeom prst="rect">
            <a:avLst/>
          </a:prstGeom>
          <a:noFill/>
          <a:ln w="9525">
            <a:noFill/>
            <a:miter lim="800000"/>
            <a:headEnd/>
            <a:tailEnd/>
          </a:ln>
        </p:spPr>
        <p:txBody>
          <a:bodyPr anchor="ctr">
            <a:spAutoFit/>
          </a:bodyPr>
          <a:lstStyle/>
          <a:p>
            <a:pPr eaLnBrk="1" hangingPunct="1"/>
            <a:r>
              <a:rPr lang="en-US" sz="2400" b="0">
                <a:solidFill>
                  <a:schemeClr val="bg1"/>
                </a:solidFill>
                <a:latin typeface="VNI-Times" pitchFamily="2" charset="0"/>
              </a:rPr>
              <a:t>b)</a:t>
            </a:r>
            <a:r>
              <a:rPr lang="en-US" sz="2400">
                <a:solidFill>
                  <a:schemeClr val="bg1"/>
                </a:solidFill>
                <a:latin typeface="VNI-Times" pitchFamily="2" charset="0"/>
              </a:rPr>
              <a:t>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12"/>
                                        </p:tgtEl>
                                        <p:attrNameLst>
                                          <p:attrName>style.visibility</p:attrName>
                                        </p:attrNameLst>
                                      </p:cBhvr>
                                      <p:to>
                                        <p:strVal val="visible"/>
                                      </p:to>
                                    </p:set>
                                    <p:animEffect transition="in" filter="blinds(horizontal)">
                                      <p:cBhvr>
                                        <p:cTn id="7" dur="500"/>
                                        <p:tgtEl>
                                          <p:spTgt spid="2007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5"/>
                                        </p:tgtEl>
                                        <p:attrNameLst>
                                          <p:attrName>style.visibility</p:attrName>
                                        </p:attrNameLst>
                                      </p:cBhvr>
                                      <p:to>
                                        <p:strVal val="visible"/>
                                      </p:to>
                                    </p:set>
                                    <p:animEffect transition="in" filter="blinds(horizontal)">
                                      <p:cBhvr>
                                        <p:cTn id="12"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2" grpId="0" animBg="1"/>
      <p:bldP spid="10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457200"/>
            <a:ext cx="6553200" cy="1384995"/>
          </a:xfrm>
          <a:prstGeom prst="rect">
            <a:avLst/>
          </a:prstGeom>
          <a:noFill/>
          <a:ln w="9525">
            <a:noFill/>
            <a:miter lim="800000"/>
            <a:headEnd/>
            <a:tailEnd/>
          </a:ln>
          <a:effectLst/>
        </p:spPr>
        <p:txBody>
          <a:bodyPr wrap="square">
            <a:spAutoFit/>
          </a:bodyPr>
          <a:lstStyle/>
          <a:p>
            <a:r>
              <a:rPr lang="en-US" sz="2800" b="1" u="sng" dirty="0" err="1" smtClean="0">
                <a:solidFill>
                  <a:srgbClr val="0070C0"/>
                </a:solidFill>
                <a:latin typeface="Times New Roman" pitchFamily="18" charset="0"/>
                <a:cs typeface="Times New Roman" pitchFamily="18" charset="0"/>
              </a:rPr>
              <a:t>Bài</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tập</a:t>
            </a:r>
            <a:r>
              <a:rPr lang="en-US" sz="2800" b="1" u="sng" dirty="0" smtClean="0">
                <a:solidFill>
                  <a:srgbClr val="0070C0"/>
                </a:solidFill>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i="1" dirty="0" err="1" smtClean="0">
                <a:solidFill>
                  <a:schemeClr val="accent3">
                    <a:lumMod val="75000"/>
                  </a:schemeClr>
                </a:solidFill>
                <a:latin typeface="Times New Roman" pitchFamily="18" charset="0"/>
                <a:cs typeface="Times New Roman" pitchFamily="18" charset="0"/>
              </a:rPr>
              <a:t>Hoạt</a:t>
            </a:r>
            <a:r>
              <a:rPr lang="en-US" sz="2800" i="1" dirty="0" smtClean="0">
                <a:solidFill>
                  <a:schemeClr val="accent3">
                    <a:lumMod val="75000"/>
                  </a:schemeClr>
                </a:solidFill>
                <a:latin typeface="Times New Roman" pitchFamily="18" charset="0"/>
                <a:cs typeface="Times New Roman" pitchFamily="18" charset="0"/>
              </a:rPr>
              <a:t> </a:t>
            </a:r>
            <a:r>
              <a:rPr lang="en-US" sz="2800" i="1" dirty="0" err="1" smtClean="0">
                <a:solidFill>
                  <a:schemeClr val="accent3">
                    <a:lumMod val="75000"/>
                  </a:schemeClr>
                </a:solidFill>
                <a:latin typeface="Times New Roman" pitchFamily="18" charset="0"/>
                <a:cs typeface="Times New Roman" pitchFamily="18" charset="0"/>
              </a:rPr>
              <a:t>động</a:t>
            </a:r>
            <a:r>
              <a:rPr lang="en-US" sz="2800" i="1" dirty="0" smtClean="0">
                <a:solidFill>
                  <a:schemeClr val="accent3">
                    <a:lumMod val="75000"/>
                  </a:schemeClr>
                </a:solidFill>
                <a:latin typeface="Times New Roman" pitchFamily="18" charset="0"/>
                <a:cs typeface="Times New Roman" pitchFamily="18" charset="0"/>
              </a:rPr>
              <a:t> </a:t>
            </a:r>
            <a:r>
              <a:rPr lang="en-US" sz="2800" i="1" dirty="0" err="1" smtClean="0">
                <a:solidFill>
                  <a:schemeClr val="accent3">
                    <a:lumMod val="75000"/>
                  </a:schemeClr>
                </a:solidFill>
                <a:latin typeface="Times New Roman" pitchFamily="18" charset="0"/>
                <a:cs typeface="Times New Roman" pitchFamily="18" charset="0"/>
              </a:rPr>
              <a:t>nhóm</a:t>
            </a:r>
            <a:r>
              <a:rPr lang="en-US" sz="2800" i="1" dirty="0" smtClean="0">
                <a:solidFill>
                  <a:schemeClr val="accent3">
                    <a:lumMod val="75000"/>
                  </a:schemeClr>
                </a:solidFill>
                <a:latin typeface="Times New Roman" pitchFamily="18" charset="0"/>
                <a:cs typeface="Times New Roman" pitchFamily="18" charset="0"/>
              </a:rPr>
              <a:t> 4, </a:t>
            </a:r>
            <a:r>
              <a:rPr lang="en-US" sz="2800" i="1" dirty="0" err="1" smtClean="0">
                <a:solidFill>
                  <a:schemeClr val="accent3">
                    <a:lumMod val="75000"/>
                  </a:schemeClr>
                </a:solidFill>
                <a:latin typeface="Times New Roman" pitchFamily="18" charset="0"/>
                <a:cs typeface="Times New Roman" pitchFamily="18" charset="0"/>
              </a:rPr>
              <a:t>thời</a:t>
            </a:r>
            <a:r>
              <a:rPr lang="en-US" sz="2800" i="1" dirty="0" smtClean="0">
                <a:solidFill>
                  <a:schemeClr val="accent3">
                    <a:lumMod val="75000"/>
                  </a:schemeClr>
                </a:solidFill>
                <a:latin typeface="Times New Roman" pitchFamily="18" charset="0"/>
                <a:cs typeface="Times New Roman" pitchFamily="18" charset="0"/>
              </a:rPr>
              <a:t> </a:t>
            </a:r>
            <a:r>
              <a:rPr lang="en-US" sz="2800" i="1" dirty="0" err="1" smtClean="0">
                <a:solidFill>
                  <a:schemeClr val="accent3">
                    <a:lumMod val="75000"/>
                  </a:schemeClr>
                </a:solidFill>
                <a:latin typeface="Times New Roman" pitchFamily="18" charset="0"/>
                <a:cs typeface="Times New Roman" pitchFamily="18" charset="0"/>
              </a:rPr>
              <a:t>gian</a:t>
            </a:r>
            <a:r>
              <a:rPr lang="en-US" sz="2800" i="1" dirty="0" smtClean="0">
                <a:solidFill>
                  <a:schemeClr val="accent3">
                    <a:lumMod val="75000"/>
                  </a:schemeClr>
                </a:solidFill>
                <a:latin typeface="Times New Roman" pitchFamily="18" charset="0"/>
                <a:cs typeface="Times New Roman" pitchFamily="18" charset="0"/>
              </a:rPr>
              <a:t> 5’</a:t>
            </a:r>
          </a:p>
          <a:p>
            <a:endParaRPr lang="en-US" sz="2800" dirty="0">
              <a:latin typeface=".VnArial Narrow" pitchFamily="34" charset="0"/>
            </a:endParaRPr>
          </a:p>
        </p:txBody>
      </p:sp>
      <p:sp>
        <p:nvSpPr>
          <p:cNvPr id="7171" name="Text Box 3"/>
          <p:cNvSpPr txBox="1">
            <a:spLocks noChangeArrowheads="1"/>
          </p:cNvSpPr>
          <p:nvPr/>
        </p:nvSpPr>
        <p:spPr bwMode="auto">
          <a:xfrm>
            <a:off x="831850" y="1371600"/>
            <a:ext cx="8312150" cy="954107"/>
          </a:xfrm>
          <a:prstGeom prst="rect">
            <a:avLst/>
          </a:prstGeom>
          <a:noFill/>
          <a:ln w="9525">
            <a:noFill/>
            <a:miter lim="800000"/>
            <a:headEnd/>
            <a:tailEnd/>
          </a:ln>
          <a:effectLst/>
        </p:spPr>
        <p:txBody>
          <a:bodyPr wrap="square">
            <a:sp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y </a:t>
            </a:r>
            <a:r>
              <a:rPr lang="en-US" sz="2800" dirty="0" err="1" smtClean="0">
                <a:latin typeface="Times New Roman" pitchFamily="18" charset="0"/>
                <a:cs typeface="Times New Roman" pitchFamily="18" charset="0"/>
              </a:rPr>
              <a:t>tỉ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x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p>
          <a:p>
            <a:r>
              <a:rPr lang="en-US" sz="2800" dirty="0" err="1" smtClean="0">
                <a:latin typeface="Times New Roman" pitchFamily="18" charset="0"/>
                <a:cs typeface="Times New Roman" pitchFamily="18" charset="0"/>
              </a:rPr>
              <a:t>tỉ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-6</a:t>
            </a:r>
            <a:endParaRPr lang="en-US" sz="2800" dirty="0">
              <a:latin typeface="Times New Roman" pitchFamily="18" charset="0"/>
              <a:cs typeface="Times New Roman" pitchFamily="18" charset="0"/>
            </a:endParaRPr>
          </a:p>
        </p:txBody>
      </p:sp>
      <p:sp>
        <p:nvSpPr>
          <p:cNvPr id="7173" name="Text Box 5"/>
          <p:cNvSpPr txBox="1">
            <a:spLocks noChangeArrowheads="1"/>
          </p:cNvSpPr>
          <p:nvPr/>
        </p:nvSpPr>
        <p:spPr bwMode="auto">
          <a:xfrm>
            <a:off x="862566" y="2514600"/>
            <a:ext cx="7748034" cy="1815882"/>
          </a:xfrm>
          <a:prstGeom prst="rect">
            <a:avLst/>
          </a:prstGeom>
          <a:noFill/>
          <a:ln w="9525">
            <a:noFill/>
            <a:miter lim="800000"/>
            <a:headEnd/>
            <a:tailEnd/>
          </a:ln>
          <a:effectLst/>
        </p:spPr>
        <p:txBody>
          <a:bodyPr wrap="square">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Rút</a:t>
            </a:r>
            <a:r>
              <a:rPr lang="en-US" sz="2800" dirty="0" smtClean="0">
                <a:latin typeface="Times New Roman" pitchFamily="18" charset="0"/>
                <a:cs typeface="Times New Roman" pitchFamily="18" charset="0"/>
              </a:rPr>
              <a:t> y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x</a:t>
            </a:r>
          </a:p>
          <a:p>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x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y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7199" name="Rectangle 31"/>
          <p:cNvSpPr>
            <a:spLocks noChangeArrowheads="1"/>
          </p:cNvSpPr>
          <p:nvPr/>
        </p:nvSpPr>
        <p:spPr bwMode="auto">
          <a:xfrm>
            <a:off x="4191000" y="4121150"/>
            <a:ext cx="838200" cy="457200"/>
          </a:xfrm>
          <a:prstGeom prst="rect">
            <a:avLst/>
          </a:prstGeom>
          <a:noFill/>
          <a:ln w="9525">
            <a:noFill/>
            <a:miter lim="800000"/>
            <a:headEnd/>
            <a:tailEnd/>
          </a:ln>
          <a:effectLst/>
        </p:spPr>
        <p:txBody>
          <a:bodyPr anchor="ctr">
            <a:spAutoFit/>
          </a:bodyPr>
          <a:lstStyle/>
          <a:p>
            <a:pPr eaLnBrk="1" hangingPunct="1"/>
            <a:r>
              <a:rPr lang="en-US" sz="2400" b="1" dirty="0" smtClean="0">
                <a:latin typeface="VNI-Times" pitchFamily="2" charset="0"/>
              </a:rPr>
              <a:t>   </a:t>
            </a:r>
            <a:endParaRPr lang="en-US" sz="2400" b="1" dirty="0">
              <a:latin typeface="VNI-Times" pitchFamily="2" charset="0"/>
            </a:endParaRPr>
          </a:p>
        </p:txBody>
      </p:sp>
      <p:sp>
        <p:nvSpPr>
          <p:cNvPr id="7201" name="Rectangle 33"/>
          <p:cNvSpPr>
            <a:spLocks noChangeArrowheads="1"/>
          </p:cNvSpPr>
          <p:nvPr/>
        </p:nvSpPr>
        <p:spPr bwMode="auto">
          <a:xfrm>
            <a:off x="4248150" y="4960938"/>
            <a:ext cx="1619250" cy="457200"/>
          </a:xfrm>
          <a:prstGeom prst="rect">
            <a:avLst/>
          </a:prstGeom>
          <a:noFill/>
          <a:ln w="9525">
            <a:noFill/>
            <a:miter lim="800000"/>
            <a:headEnd/>
            <a:tailEnd/>
          </a:ln>
          <a:effectLst/>
        </p:spPr>
        <p:txBody>
          <a:bodyPr anchor="ctr">
            <a:spAutoFit/>
          </a:bodyPr>
          <a:lstStyle/>
          <a:p>
            <a:pPr eaLnBrk="1" hangingPunct="1"/>
            <a:r>
              <a:rPr lang="en-US" sz="2400" b="1" dirty="0" smtClean="0">
                <a:latin typeface="VNI-Times" pitchFamily="2" charset="0"/>
              </a:rPr>
              <a:t>   </a:t>
            </a:r>
            <a:endParaRPr lang="en-US" sz="2400" b="1" dirty="0">
              <a:latin typeface="VNI-Times" pitchFamily="2" charset="0"/>
            </a:endParaRPr>
          </a:p>
        </p:txBody>
      </p:sp>
      <p:sp>
        <p:nvSpPr>
          <p:cNvPr id="7203" name="Rectangle 35"/>
          <p:cNvSpPr>
            <a:spLocks noChangeArrowheads="1"/>
          </p:cNvSpPr>
          <p:nvPr/>
        </p:nvSpPr>
        <p:spPr bwMode="auto">
          <a:xfrm>
            <a:off x="4321175" y="5934075"/>
            <a:ext cx="1371600" cy="457200"/>
          </a:xfrm>
          <a:prstGeom prst="rect">
            <a:avLst/>
          </a:prstGeom>
          <a:noFill/>
          <a:ln w="9525">
            <a:noFill/>
            <a:miter lim="800000"/>
            <a:headEnd/>
            <a:tailEnd/>
          </a:ln>
          <a:effectLst/>
        </p:spPr>
        <p:txBody>
          <a:bodyPr anchor="ctr">
            <a:spAutoFit/>
          </a:bodyPr>
          <a:lstStyle/>
          <a:p>
            <a:pPr eaLnBrk="1" hangingPunct="1"/>
            <a:r>
              <a:rPr lang="en-US" sz="2400" b="1" dirty="0" smtClean="0">
                <a:latin typeface="VNI-Times" pitchFamily="2" charset="0"/>
              </a:rPr>
              <a:t>   </a:t>
            </a:r>
            <a:endParaRPr lang="en-US" sz="2400" b="1" dirty="0">
              <a:latin typeface="VNI-Times" pitchFamily="2"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fill="hold"/>
                                        <p:tgtEl>
                                          <p:spTgt spid="7171"/>
                                        </p:tgtEl>
                                        <p:attrNameLst>
                                          <p:attrName>ppt_w</p:attrName>
                                        </p:attrNameLst>
                                      </p:cBhvr>
                                      <p:tavLst>
                                        <p:tav tm="0">
                                          <p:val>
                                            <p:fltVal val="0"/>
                                          </p:val>
                                        </p:tav>
                                        <p:tav tm="100000">
                                          <p:val>
                                            <p:strVal val="#ppt_w"/>
                                          </p:val>
                                        </p:tav>
                                      </p:tavLst>
                                    </p:anim>
                                    <p:anim calcmode="lin" valueType="num">
                                      <p:cBhvr>
                                        <p:cTn id="12" dur="500" fill="hold"/>
                                        <p:tgtEl>
                                          <p:spTgt spid="7171"/>
                                        </p:tgtEl>
                                        <p:attrNameLst>
                                          <p:attrName>ppt_h</p:attrName>
                                        </p:attrNameLst>
                                      </p:cBhvr>
                                      <p:tavLst>
                                        <p:tav tm="0">
                                          <p:val>
                                            <p:fltVal val="0"/>
                                          </p:val>
                                        </p:tav>
                                        <p:tav tm="100000">
                                          <p:val>
                                            <p:strVal val="#ppt_h"/>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linds(horizontal)">
                                      <p:cBhvr>
                                        <p:cTn id="15" dur="500"/>
                                        <p:tgtEl>
                                          <p:spTgt spid="717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7199"/>
                                        </p:tgtEl>
                                        <p:attrNameLst>
                                          <p:attrName>style.visibility</p:attrName>
                                        </p:attrNameLst>
                                      </p:cBhvr>
                                      <p:to>
                                        <p:strVal val="visible"/>
                                      </p:to>
                                    </p:set>
                                    <p:anim calcmode="lin" valueType="num">
                                      <p:cBhvr>
                                        <p:cTn id="18" dur="500" fill="hold"/>
                                        <p:tgtEl>
                                          <p:spTgt spid="7199"/>
                                        </p:tgtEl>
                                        <p:attrNameLst>
                                          <p:attrName>ppt_w</p:attrName>
                                        </p:attrNameLst>
                                      </p:cBhvr>
                                      <p:tavLst>
                                        <p:tav tm="0">
                                          <p:val>
                                            <p:fltVal val="0"/>
                                          </p:val>
                                        </p:tav>
                                        <p:tav tm="100000">
                                          <p:val>
                                            <p:strVal val="#ppt_w"/>
                                          </p:val>
                                        </p:tav>
                                      </p:tavLst>
                                    </p:anim>
                                    <p:anim calcmode="lin" valueType="num">
                                      <p:cBhvr>
                                        <p:cTn id="19" dur="500" fill="hold"/>
                                        <p:tgtEl>
                                          <p:spTgt spid="719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201"/>
                                        </p:tgtEl>
                                        <p:attrNameLst>
                                          <p:attrName>style.visibility</p:attrName>
                                        </p:attrNameLst>
                                      </p:cBhvr>
                                      <p:to>
                                        <p:strVal val="visible"/>
                                      </p:to>
                                    </p:set>
                                    <p:anim calcmode="lin" valueType="num">
                                      <p:cBhvr>
                                        <p:cTn id="22" dur="500" fill="hold"/>
                                        <p:tgtEl>
                                          <p:spTgt spid="7201"/>
                                        </p:tgtEl>
                                        <p:attrNameLst>
                                          <p:attrName>ppt_w</p:attrName>
                                        </p:attrNameLst>
                                      </p:cBhvr>
                                      <p:tavLst>
                                        <p:tav tm="0">
                                          <p:val>
                                            <p:fltVal val="0"/>
                                          </p:val>
                                        </p:tav>
                                        <p:tav tm="100000">
                                          <p:val>
                                            <p:strVal val="#ppt_w"/>
                                          </p:val>
                                        </p:tav>
                                      </p:tavLst>
                                    </p:anim>
                                    <p:anim calcmode="lin" valueType="num">
                                      <p:cBhvr>
                                        <p:cTn id="23" dur="500" fill="hold"/>
                                        <p:tgtEl>
                                          <p:spTgt spid="720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7203"/>
                                        </p:tgtEl>
                                        <p:attrNameLst>
                                          <p:attrName>style.visibility</p:attrName>
                                        </p:attrNameLst>
                                      </p:cBhvr>
                                      <p:to>
                                        <p:strVal val="visible"/>
                                      </p:to>
                                    </p:set>
                                    <p:anim calcmode="lin" valueType="num">
                                      <p:cBhvr>
                                        <p:cTn id="26" dur="500" fill="hold"/>
                                        <p:tgtEl>
                                          <p:spTgt spid="7203"/>
                                        </p:tgtEl>
                                        <p:attrNameLst>
                                          <p:attrName>ppt_w</p:attrName>
                                        </p:attrNameLst>
                                      </p:cBhvr>
                                      <p:tavLst>
                                        <p:tav tm="0">
                                          <p:val>
                                            <p:fltVal val="0"/>
                                          </p:val>
                                        </p:tav>
                                        <p:tav tm="100000">
                                          <p:val>
                                            <p:strVal val="#ppt_w"/>
                                          </p:val>
                                        </p:tav>
                                      </p:tavLst>
                                    </p:anim>
                                    <p:anim calcmode="lin" valueType="num">
                                      <p:cBhvr>
                                        <p:cTn id="27" dur="500" fill="hold"/>
                                        <p:tgtEl>
                                          <p:spTgt spid="72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3" grpId="0"/>
      <p:bldP spid="7199" grpId="0"/>
      <p:bldP spid="7201" grpId="0"/>
      <p:bldP spid="72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ĐÁP ÁN</a:t>
            </a:r>
            <a:endParaRPr lang="en-US" b="1" dirty="0">
              <a:solidFill>
                <a:schemeClr val="accent3">
                  <a:lumMod val="60000"/>
                  <a:lumOff val="40000"/>
                </a:schemeClr>
              </a:solidFill>
            </a:endParaRPr>
          </a:p>
        </p:txBody>
      </p:sp>
      <p:sp>
        <p:nvSpPr>
          <p:cNvPr id="3" name="Content Placeholder 2"/>
          <p:cNvSpPr>
            <a:spLocks noGrp="1"/>
          </p:cNvSpPr>
          <p:nvPr>
            <p:ph sz="quarter" idx="1"/>
          </p:nvPr>
        </p:nvSpPr>
        <p:spPr/>
        <p:txBody>
          <a:bodyPr/>
          <a:lstStyle/>
          <a:p>
            <a:pPr marL="0" indent="0">
              <a:buNone/>
            </a:pPr>
            <a:r>
              <a:rPr lang="en-US" dirty="0" smtClean="0"/>
              <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y </a:t>
            </a:r>
            <a:r>
              <a:rPr lang="en-US" dirty="0" err="1">
                <a:latin typeface="Times New Roman" pitchFamily="18" charset="0"/>
                <a:cs typeface="Times New Roman" pitchFamily="18" charset="0"/>
              </a:rPr>
              <a:t>tỉ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x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p>
          <a:p>
            <a:pPr marL="0" indent="0">
              <a:buNone/>
            </a:pPr>
            <a:r>
              <a:rPr lang="en-US" dirty="0" err="1">
                <a:latin typeface="Times New Roman" pitchFamily="18" charset="0"/>
                <a:cs typeface="Times New Roman" pitchFamily="18" charset="0"/>
              </a:rPr>
              <a:t>tỉ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6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y=-6x</a:t>
            </a:r>
          </a:p>
          <a:p>
            <a:pPr marL="0" indent="0">
              <a:buNone/>
            </a:pPr>
            <a:r>
              <a:rPr lang="en-US" dirty="0" smtClean="0">
                <a:latin typeface="Times New Roman" pitchFamily="18" charset="0"/>
                <a:cs typeface="Times New Roman" pitchFamily="18" charset="0"/>
              </a:rPr>
              <a:t>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y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x   x= -1/6 y</a:t>
            </a:r>
            <a:endParaRPr lang="en-US" dirty="0">
              <a:latin typeface="Times New Roman" pitchFamily="18" charset="0"/>
              <a:cs typeface="Times New Roman" pitchFamily="18" charset="0"/>
            </a:endParaRPr>
          </a:p>
          <a:p>
            <a:pPr marL="0" indent="0">
              <a:buNone/>
            </a:pP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x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y </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-1/6</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15353157"/>
      </p:ext>
    </p:extLst>
  </p:cSld>
  <p:clrMapOvr>
    <a:masterClrMapping/>
  </p:clrMapOvr>
  <p:transition>
    <p:whee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93&quot;/&gt;&lt;/object&gt;&lt;object type=&quot;3&quot; unique_id=&quot;10005&quot;&gt;&lt;property id=&quot;20148&quot; value=&quot;5&quot;/&gt;&lt;property id=&quot;20300&quot; value=&quot;Slide 3&quot;/&gt;&lt;property id=&quot;20307&quot; value=&quot;295&quot;/&gt;&lt;/object&gt;&lt;object type=&quot;3&quot; unique_id=&quot;10006&quot;&gt;&lt;property id=&quot;20148&quot; value=&quot;5&quot;/&gt;&lt;property id=&quot;20300&quot; value=&quot;Slide 4&quot;/&gt;&lt;property id=&quot;20307&quot; value=&quot;294&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298&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297&quot;/&gt;&lt;/object&gt;&lt;object type=&quot;3&quot; unique_id=&quot;10011&quot;&gt;&lt;property id=&quot;20148&quot; value=&quot;5&quot;/&gt;&lt;property id=&quot;20300&quot; value=&quot;Slide 9&quot;/&gt;&lt;property id=&quot;20307&quot; value=&quot;300&quot;/&gt;&lt;/object&gt;&lt;object type=&quot;3&quot; unique_id=&quot;10012&quot;&gt;&lt;property id=&quot;20148&quot; value=&quot;5&quot;/&gt;&lt;property id=&quot;20300&quot; value=&quot;Slide 10&quot;/&gt;&lt;property id=&quot;20307&quot; value=&quot;299&quot;/&gt;&lt;/object&gt;&lt;object type=&quot;3&quot; unique_id=&quot;10013&quot;&gt;&lt;property id=&quot;20148&quot; value=&quot;5&quot;/&gt;&lt;property id=&quot;20300&quot; value=&quot;Slide 11&quot;/&gt;&lt;property id=&quot;20307&quot; value=&quot;302&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301&quot;/&gt;&lt;/object&gt;&lt;object type=&quot;3&quot; unique_id=&quot;10016&quot;&gt;&lt;property id=&quot;20148&quot; value=&quot;5&quot;/&gt;&lt;property id=&quot;20300&quot; value=&quot;Slide 14&quot;/&gt;&lt;property id=&quot;20307&quot; value=&quot;303&quot;/&gt;&lt;/object&gt;&lt;object type=&quot;3&quot; unique_id=&quot;10017&quot;&gt;&lt;property id=&quot;20148&quot; value=&quot;5&quot;/&gt;&lt;property id=&quot;20300&quot; value=&quot;Slide 15&quot;/&gt;&lt;property id=&quot;20307&quot; value=&quot;306&quot;/&gt;&lt;/object&gt;&lt;object type=&quot;3&quot; unique_id=&quot;10018&quot;&gt;&lt;property id=&quot;20148&quot; value=&quot;5&quot;/&gt;&lt;property id=&quot;20300&quot; value=&quot;Slide 16&quot;/&gt;&lt;property id=&quot;20307&quot; value=&quot;315&quot;/&gt;&lt;/object&gt;&lt;object type=&quot;3&quot; unique_id=&quot;10019&quot;&gt;&lt;property id=&quot;20148&quot; value=&quot;5&quot;/&gt;&lt;property id=&quot;20300&quot; value=&quot;Slide 17&quot;/&gt;&lt;property id=&quot;20307&quot; value=&quot;316&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8&quot;/&gt;&lt;/object&gt;&lt;object type=&quot;3&quot; unique_id=&quot;10022&quot;&gt;&lt;property id=&quot;20148&quot; value=&quot;5&quot;/&gt;&lt;property id=&quot;20300&quot; value=&quot;Slide 20&quot;/&gt;&lt;property id=&quot;20307&quot; value=&quot;319&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21&quot;/&gt;&lt;/object&gt;&lt;object type=&quot;3&quot; unique_id=&quot;10025&quot;&gt;&lt;property id=&quot;20148&quot; value=&quot;5&quot;/&gt;&lt;property id=&quot;20300&quot; value=&quot;Slide 23&quot;/&gt;&lt;property id=&quot;20307&quot; value=&quot;313&quot;/&gt;&lt;/object&gt;&lt;object type=&quot;3&quot; unique_id=&quot;10026&quot;&gt;&lt;property id=&quot;20148&quot; value=&quot;5&quot;/&gt;&lt;property id=&quot;20300&quot; value=&quot;Slide 24&quot;/&gt;&lt;property id=&quot;20307&quot; value=&quot;290&quot;/&gt;&lt;/object&gt;&lt;/object&gt;&lt;object type=&quot;8&quot; unique_id=&quot;1005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5303</TotalTime>
  <Words>1463</Words>
  <Application>Microsoft Office PowerPoint</Application>
  <PresentationFormat>On-screen Show (4:3)</PresentationFormat>
  <Paragraphs>246</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Oriel</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ÁN</vt:lpstr>
      <vt:lpstr>PowerPoint Presentation</vt:lpstr>
      <vt:lpstr>BÀI TẬP 3: HOẠT ĐỘNG NHÓM LỚN                    thời gian 5’</vt:lpstr>
      <vt:lpstr>Đáp 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vhc</dc:creator>
  <cp:lastModifiedBy>Admin</cp:lastModifiedBy>
  <cp:revision>272</cp:revision>
  <dcterms:created xsi:type="dcterms:W3CDTF">2016-09-28T21:09:59Z</dcterms:created>
  <dcterms:modified xsi:type="dcterms:W3CDTF">2016-10-27T05:48:05Z</dcterms:modified>
</cp:coreProperties>
</file>